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520" r:id="rId2"/>
    <p:sldId id="567" r:id="rId3"/>
    <p:sldId id="523" r:id="rId4"/>
    <p:sldId id="550" r:id="rId5"/>
    <p:sldId id="627" r:id="rId6"/>
    <p:sldId id="625" r:id="rId7"/>
    <p:sldId id="651" r:id="rId8"/>
    <p:sldId id="626" r:id="rId9"/>
    <p:sldId id="564" r:id="rId10"/>
    <p:sldId id="565" r:id="rId11"/>
    <p:sldId id="547" r:id="rId12"/>
    <p:sldId id="548" r:id="rId13"/>
    <p:sldId id="554" r:id="rId14"/>
    <p:sldId id="566" r:id="rId15"/>
    <p:sldId id="556" r:id="rId16"/>
    <p:sldId id="557" r:id="rId17"/>
    <p:sldId id="558" r:id="rId18"/>
    <p:sldId id="549" r:id="rId19"/>
    <p:sldId id="560" r:id="rId20"/>
    <p:sldId id="559" r:id="rId21"/>
    <p:sldId id="56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1" autoAdjust="0"/>
    <p:restoredTop sz="94660"/>
  </p:normalViewPr>
  <p:slideViewPr>
    <p:cSldViewPr snapToGrid="0">
      <p:cViewPr>
        <p:scale>
          <a:sx n="90" d="100"/>
          <a:sy n="90" d="100"/>
        </p:scale>
        <p:origin x="5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9B1374-4EE4-44F6-A9F9-10D2D6B01D29}"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zh-CN" altLang="en-US"/>
        </a:p>
      </dgm:t>
    </dgm:pt>
    <dgm:pt modelId="{6E8AFDB6-04E9-4276-A187-5E08909AAF8D}">
      <dgm:prSet phldrT="[文本]" custT="1"/>
      <dgm:spPr/>
      <dgm:t>
        <a:bodyPr/>
        <a:lstStyle/>
        <a:p>
          <a:r>
            <a:rPr lang="zh-CN" altLang="en-US" sz="2400" dirty="0">
              <a:latin typeface="+mn-ea"/>
              <a:ea typeface="+mn-ea"/>
            </a:rPr>
            <a:t>Dropout(0.2)</a:t>
          </a:r>
        </a:p>
      </dgm:t>
    </dgm:pt>
    <dgm:pt modelId="{6D789D06-2759-40C5-B8F3-D2F6A66C0053}" type="parTrans" cxnId="{9DA569E9-25FA-49CA-BFFE-9CC2289BD818}">
      <dgm:prSet/>
      <dgm:spPr/>
      <dgm:t>
        <a:bodyPr/>
        <a:lstStyle/>
        <a:p>
          <a:endParaRPr lang="zh-CN" altLang="en-US"/>
        </a:p>
      </dgm:t>
    </dgm:pt>
    <dgm:pt modelId="{A02F5D7C-380C-4882-AEDA-950BA0C1FE0D}" type="sibTrans" cxnId="{9DA569E9-25FA-49CA-BFFE-9CC2289BD818}">
      <dgm:prSet/>
      <dgm:spPr/>
      <dgm:t>
        <a:bodyPr/>
        <a:lstStyle/>
        <a:p>
          <a:endParaRPr lang="zh-CN" altLang="en-US"/>
        </a:p>
      </dgm:t>
    </dgm:pt>
    <dgm:pt modelId="{46B26597-8F75-4064-9710-54CD6862A4F3}">
      <dgm:prSet phldrT="[文本]" custT="1"/>
      <dgm:spPr/>
      <dgm:t>
        <a:bodyPr/>
        <a:lstStyle/>
        <a:p>
          <a:r>
            <a:rPr lang="zh-CN" altLang="en-US" sz="2400" dirty="0">
              <a:latin typeface="+mn-ea"/>
              <a:ea typeface="+mn-ea"/>
            </a:rPr>
            <a:t>LSTM(100）</a:t>
          </a:r>
        </a:p>
      </dgm:t>
    </dgm:pt>
    <dgm:pt modelId="{614E3F8A-E8E0-4E5D-87CD-FA19AEA77C87}" type="parTrans" cxnId="{D8A4C8CC-B8B3-4B34-9D7A-CD65189E0045}">
      <dgm:prSet/>
      <dgm:spPr/>
      <dgm:t>
        <a:bodyPr/>
        <a:lstStyle/>
        <a:p>
          <a:endParaRPr lang="zh-CN" altLang="en-US"/>
        </a:p>
      </dgm:t>
    </dgm:pt>
    <dgm:pt modelId="{72AF0DEA-7B49-4F10-A820-B0F0306899D6}" type="sibTrans" cxnId="{D8A4C8CC-B8B3-4B34-9D7A-CD65189E0045}">
      <dgm:prSet/>
      <dgm:spPr/>
      <dgm:t>
        <a:bodyPr/>
        <a:lstStyle/>
        <a:p>
          <a:endParaRPr lang="zh-CN" altLang="en-US"/>
        </a:p>
      </dgm:t>
    </dgm:pt>
    <dgm:pt modelId="{A73EE5C1-36DB-4F05-AA16-971AD5824389}">
      <dgm:prSet phldrT="[文本]" custT="1"/>
      <dgm:spPr/>
      <dgm:t>
        <a:bodyPr/>
        <a:lstStyle/>
        <a:p>
          <a:r>
            <a:rPr lang="zh-CN" altLang="en-US" sz="2400" dirty="0">
              <a:latin typeface="+mn-ea"/>
              <a:ea typeface="+mn-ea"/>
            </a:rPr>
            <a:t>Dense(output dim=2)</a:t>
          </a:r>
        </a:p>
      </dgm:t>
    </dgm:pt>
    <dgm:pt modelId="{7F8BEEBD-D2D4-4899-9253-F88025284251}" type="parTrans" cxnId="{085B5470-3EB8-454B-9858-38B3A643746B}">
      <dgm:prSet/>
      <dgm:spPr/>
      <dgm:t>
        <a:bodyPr/>
        <a:lstStyle/>
        <a:p>
          <a:endParaRPr lang="zh-CN" altLang="en-US"/>
        </a:p>
      </dgm:t>
    </dgm:pt>
    <dgm:pt modelId="{5F941E59-3608-441A-ACD3-D16B305B1F96}" type="sibTrans" cxnId="{085B5470-3EB8-454B-9858-38B3A643746B}">
      <dgm:prSet/>
      <dgm:spPr/>
      <dgm:t>
        <a:bodyPr/>
        <a:lstStyle/>
        <a:p>
          <a:endParaRPr lang="zh-CN" altLang="en-US"/>
        </a:p>
      </dgm:t>
    </dgm:pt>
    <dgm:pt modelId="{D9F0BAE9-8D9F-47FA-8E9D-34FB33DD5E0B}">
      <dgm:prSet phldrT="[文本]" custT="1"/>
      <dgm:spPr/>
      <dgm:t>
        <a:bodyPr/>
        <a:lstStyle/>
        <a:p>
          <a:r>
            <a:rPr lang="zh-CN" altLang="en-US" sz="2400" dirty="0">
              <a:latin typeface="+mn-ea"/>
              <a:ea typeface="+mn-ea"/>
            </a:rPr>
            <a:t>Dropout(0.2)</a:t>
          </a:r>
        </a:p>
      </dgm:t>
    </dgm:pt>
    <dgm:pt modelId="{6D45A41C-ED0F-4F5B-BBFA-B0864E3B003C}" type="parTrans" cxnId="{7BA07AD4-4920-427F-9B81-006B9F7D3E7A}">
      <dgm:prSet/>
      <dgm:spPr/>
      <dgm:t>
        <a:bodyPr/>
        <a:lstStyle/>
        <a:p>
          <a:endParaRPr lang="zh-CN" altLang="en-US"/>
        </a:p>
      </dgm:t>
    </dgm:pt>
    <dgm:pt modelId="{1D8AF548-E1A5-4801-9A16-627EC12DD7AC}" type="sibTrans" cxnId="{7BA07AD4-4920-427F-9B81-006B9F7D3E7A}">
      <dgm:prSet/>
      <dgm:spPr/>
      <dgm:t>
        <a:bodyPr/>
        <a:lstStyle/>
        <a:p>
          <a:endParaRPr lang="zh-CN" altLang="en-US"/>
        </a:p>
      </dgm:t>
    </dgm:pt>
    <dgm:pt modelId="{B167CE1D-4254-4B10-AC73-A23F2C075470}">
      <dgm:prSet phldrT="[文本]" custT="1"/>
      <dgm:spPr/>
      <dgm:t>
        <a:bodyPr/>
        <a:lstStyle/>
        <a:p>
          <a:r>
            <a:rPr lang="en-US" altLang="zh-CN" sz="2400" dirty="0">
              <a:latin typeface="+mn-ea"/>
              <a:ea typeface="+mn-ea"/>
            </a:rPr>
            <a:t>LSTM</a:t>
          </a:r>
          <a:r>
            <a:rPr lang="zh-CN" altLang="en-US" sz="2400" dirty="0">
              <a:latin typeface="+mn-ea"/>
              <a:ea typeface="+mn-ea"/>
            </a:rPr>
            <a:t>（input dim=14）</a:t>
          </a:r>
        </a:p>
      </dgm:t>
    </dgm:pt>
    <dgm:pt modelId="{E4FD80D4-6627-41F3-BFF9-9B61582CFB18}" type="sibTrans" cxnId="{34B2F2FD-F3B0-42F5-BA77-B73BAFEE99D3}">
      <dgm:prSet/>
      <dgm:spPr/>
      <dgm:t>
        <a:bodyPr/>
        <a:lstStyle/>
        <a:p>
          <a:endParaRPr lang="zh-CN" altLang="en-US"/>
        </a:p>
      </dgm:t>
    </dgm:pt>
    <dgm:pt modelId="{053EF456-2EE3-44F5-991E-85CAA2A2CA06}" type="parTrans" cxnId="{34B2F2FD-F3B0-42F5-BA77-B73BAFEE99D3}">
      <dgm:prSet/>
      <dgm:spPr/>
      <dgm:t>
        <a:bodyPr/>
        <a:lstStyle/>
        <a:p>
          <a:endParaRPr lang="zh-CN" altLang="en-US"/>
        </a:p>
      </dgm:t>
    </dgm:pt>
    <dgm:pt modelId="{DD6EB8E2-E234-48E8-BDAF-8C7286E069D9}" type="pres">
      <dgm:prSet presAssocID="{CA9B1374-4EE4-44F6-A9F9-10D2D6B01D29}" presName="Name0" presStyleCnt="0">
        <dgm:presLayoutVars>
          <dgm:dir/>
          <dgm:animLvl val="lvl"/>
          <dgm:resizeHandles val="exact"/>
        </dgm:presLayoutVars>
      </dgm:prSet>
      <dgm:spPr/>
    </dgm:pt>
    <dgm:pt modelId="{58FC3B1D-9C3C-4DA1-ACA8-D8F65B004B65}" type="pres">
      <dgm:prSet presAssocID="{A73EE5C1-36DB-4F05-AA16-971AD5824389}" presName="boxAndChildren" presStyleCnt="0"/>
      <dgm:spPr/>
    </dgm:pt>
    <dgm:pt modelId="{3410A65A-12C0-45FD-8350-743EA7BA8ECF}" type="pres">
      <dgm:prSet presAssocID="{A73EE5C1-36DB-4F05-AA16-971AD5824389}" presName="parentTextBox" presStyleLbl="node1" presStyleIdx="0" presStyleCnt="5"/>
      <dgm:spPr/>
    </dgm:pt>
    <dgm:pt modelId="{590FAD41-95F9-4816-9C24-FEFC9D22FCA1}" type="pres">
      <dgm:prSet presAssocID="{1D8AF548-E1A5-4801-9A16-627EC12DD7AC}" presName="sp" presStyleCnt="0"/>
      <dgm:spPr/>
    </dgm:pt>
    <dgm:pt modelId="{E9B7B613-85A9-4B3C-B21F-2C69B9DB57FC}" type="pres">
      <dgm:prSet presAssocID="{D9F0BAE9-8D9F-47FA-8E9D-34FB33DD5E0B}" presName="arrowAndChildren" presStyleCnt="0"/>
      <dgm:spPr/>
    </dgm:pt>
    <dgm:pt modelId="{DF488047-8687-4485-A1FA-E9FCC20A7243}" type="pres">
      <dgm:prSet presAssocID="{D9F0BAE9-8D9F-47FA-8E9D-34FB33DD5E0B}" presName="parentTextArrow" presStyleLbl="node1" presStyleIdx="1" presStyleCnt="5"/>
      <dgm:spPr/>
    </dgm:pt>
    <dgm:pt modelId="{0734E2C0-8C33-45B7-A871-1EAA0DF908D0}" type="pres">
      <dgm:prSet presAssocID="{72AF0DEA-7B49-4F10-A820-B0F0306899D6}" presName="sp" presStyleCnt="0"/>
      <dgm:spPr/>
    </dgm:pt>
    <dgm:pt modelId="{E2D2CAFE-B2BE-49A8-81C8-305406FBA823}" type="pres">
      <dgm:prSet presAssocID="{46B26597-8F75-4064-9710-54CD6862A4F3}" presName="arrowAndChildren" presStyleCnt="0"/>
      <dgm:spPr/>
    </dgm:pt>
    <dgm:pt modelId="{D287726E-9CDF-40A5-B4F8-74F04568872D}" type="pres">
      <dgm:prSet presAssocID="{46B26597-8F75-4064-9710-54CD6862A4F3}" presName="parentTextArrow" presStyleLbl="node1" presStyleIdx="2" presStyleCnt="5"/>
      <dgm:spPr/>
    </dgm:pt>
    <dgm:pt modelId="{AEEE898A-1668-4368-8422-AC79B5AE0815}" type="pres">
      <dgm:prSet presAssocID="{A02F5D7C-380C-4882-AEDA-950BA0C1FE0D}" presName="sp" presStyleCnt="0"/>
      <dgm:spPr/>
    </dgm:pt>
    <dgm:pt modelId="{5CD06D7C-00F0-4BC3-B36E-869986625BBE}" type="pres">
      <dgm:prSet presAssocID="{6E8AFDB6-04E9-4276-A187-5E08909AAF8D}" presName="arrowAndChildren" presStyleCnt="0"/>
      <dgm:spPr/>
    </dgm:pt>
    <dgm:pt modelId="{954632F4-089B-44A3-A472-3BE72811B607}" type="pres">
      <dgm:prSet presAssocID="{6E8AFDB6-04E9-4276-A187-5E08909AAF8D}" presName="parentTextArrow" presStyleLbl="node1" presStyleIdx="3" presStyleCnt="5"/>
      <dgm:spPr/>
    </dgm:pt>
    <dgm:pt modelId="{3FD22257-9C01-49A1-8571-BFE90EA1632F}" type="pres">
      <dgm:prSet presAssocID="{E4FD80D4-6627-41F3-BFF9-9B61582CFB18}" presName="sp" presStyleCnt="0"/>
      <dgm:spPr/>
    </dgm:pt>
    <dgm:pt modelId="{5CA30E37-5DFB-4C0A-8B67-0ACD7E1E16DE}" type="pres">
      <dgm:prSet presAssocID="{B167CE1D-4254-4B10-AC73-A23F2C075470}" presName="arrowAndChildren" presStyleCnt="0"/>
      <dgm:spPr/>
    </dgm:pt>
    <dgm:pt modelId="{F9A6E574-7FA4-483B-8E2D-2ED5D8A474A0}" type="pres">
      <dgm:prSet presAssocID="{B167CE1D-4254-4B10-AC73-A23F2C075470}" presName="parentTextArrow" presStyleLbl="node1" presStyleIdx="4" presStyleCnt="5" custLinFactNeighborX="-8446" custLinFactNeighborY="-3164"/>
      <dgm:spPr/>
    </dgm:pt>
  </dgm:ptLst>
  <dgm:cxnLst>
    <dgm:cxn modelId="{085B5470-3EB8-454B-9858-38B3A643746B}" srcId="{CA9B1374-4EE4-44F6-A9F9-10D2D6B01D29}" destId="{A73EE5C1-36DB-4F05-AA16-971AD5824389}" srcOrd="4" destOrd="0" parTransId="{7F8BEEBD-D2D4-4899-9253-F88025284251}" sibTransId="{5F941E59-3608-441A-ACD3-D16B305B1F96}"/>
    <dgm:cxn modelId="{A23F5879-CC5F-478D-9A47-86E05E490C9B}" type="presOf" srcId="{CA9B1374-4EE4-44F6-A9F9-10D2D6B01D29}" destId="{DD6EB8E2-E234-48E8-BDAF-8C7286E069D9}" srcOrd="0" destOrd="0" presId="urn:microsoft.com/office/officeart/2005/8/layout/process4"/>
    <dgm:cxn modelId="{7EE2CF94-4FA5-414E-99D4-C563A0FDF7C1}" type="presOf" srcId="{B167CE1D-4254-4B10-AC73-A23F2C075470}" destId="{F9A6E574-7FA4-483B-8E2D-2ED5D8A474A0}" srcOrd="0" destOrd="0" presId="urn:microsoft.com/office/officeart/2005/8/layout/process4"/>
    <dgm:cxn modelId="{91E31B96-1630-45C9-B8CE-E0F6AABFFB8D}" type="presOf" srcId="{46B26597-8F75-4064-9710-54CD6862A4F3}" destId="{D287726E-9CDF-40A5-B4F8-74F04568872D}" srcOrd="0" destOrd="0" presId="urn:microsoft.com/office/officeart/2005/8/layout/process4"/>
    <dgm:cxn modelId="{DA2AA3BA-5FE8-41FF-BE72-428E1C05BDF2}" type="presOf" srcId="{A73EE5C1-36DB-4F05-AA16-971AD5824389}" destId="{3410A65A-12C0-45FD-8350-743EA7BA8ECF}" srcOrd="0" destOrd="0" presId="urn:microsoft.com/office/officeart/2005/8/layout/process4"/>
    <dgm:cxn modelId="{D8A4C8CC-B8B3-4B34-9D7A-CD65189E0045}" srcId="{CA9B1374-4EE4-44F6-A9F9-10D2D6B01D29}" destId="{46B26597-8F75-4064-9710-54CD6862A4F3}" srcOrd="2" destOrd="0" parTransId="{614E3F8A-E8E0-4E5D-87CD-FA19AEA77C87}" sibTransId="{72AF0DEA-7B49-4F10-A820-B0F0306899D6}"/>
    <dgm:cxn modelId="{7BA07AD4-4920-427F-9B81-006B9F7D3E7A}" srcId="{CA9B1374-4EE4-44F6-A9F9-10D2D6B01D29}" destId="{D9F0BAE9-8D9F-47FA-8E9D-34FB33DD5E0B}" srcOrd="3" destOrd="0" parTransId="{6D45A41C-ED0F-4F5B-BBFA-B0864E3B003C}" sibTransId="{1D8AF548-E1A5-4801-9A16-627EC12DD7AC}"/>
    <dgm:cxn modelId="{D0FFD3D4-E1DC-41FB-9352-D7B81FD4589A}" type="presOf" srcId="{6E8AFDB6-04E9-4276-A187-5E08909AAF8D}" destId="{954632F4-089B-44A3-A472-3BE72811B607}" srcOrd="0" destOrd="0" presId="urn:microsoft.com/office/officeart/2005/8/layout/process4"/>
    <dgm:cxn modelId="{9DA569E9-25FA-49CA-BFFE-9CC2289BD818}" srcId="{CA9B1374-4EE4-44F6-A9F9-10D2D6B01D29}" destId="{6E8AFDB6-04E9-4276-A187-5E08909AAF8D}" srcOrd="1" destOrd="0" parTransId="{6D789D06-2759-40C5-B8F3-D2F6A66C0053}" sibTransId="{A02F5D7C-380C-4882-AEDA-950BA0C1FE0D}"/>
    <dgm:cxn modelId="{71F748FA-8310-4359-B262-587AB846DDAF}" type="presOf" srcId="{D9F0BAE9-8D9F-47FA-8E9D-34FB33DD5E0B}" destId="{DF488047-8687-4485-A1FA-E9FCC20A7243}" srcOrd="0" destOrd="0" presId="urn:microsoft.com/office/officeart/2005/8/layout/process4"/>
    <dgm:cxn modelId="{34B2F2FD-F3B0-42F5-BA77-B73BAFEE99D3}" srcId="{CA9B1374-4EE4-44F6-A9F9-10D2D6B01D29}" destId="{B167CE1D-4254-4B10-AC73-A23F2C075470}" srcOrd="0" destOrd="0" parTransId="{053EF456-2EE3-44F5-991E-85CAA2A2CA06}" sibTransId="{E4FD80D4-6627-41F3-BFF9-9B61582CFB18}"/>
    <dgm:cxn modelId="{D8E604AE-A3FD-48F2-B265-340BD0B282C7}" type="presParOf" srcId="{DD6EB8E2-E234-48E8-BDAF-8C7286E069D9}" destId="{58FC3B1D-9C3C-4DA1-ACA8-D8F65B004B65}" srcOrd="0" destOrd="0" presId="urn:microsoft.com/office/officeart/2005/8/layout/process4"/>
    <dgm:cxn modelId="{C4DCA9B6-8D7A-4BD9-9695-A8A8C8B3768D}" type="presParOf" srcId="{58FC3B1D-9C3C-4DA1-ACA8-D8F65B004B65}" destId="{3410A65A-12C0-45FD-8350-743EA7BA8ECF}" srcOrd="0" destOrd="0" presId="urn:microsoft.com/office/officeart/2005/8/layout/process4"/>
    <dgm:cxn modelId="{66BD0443-4F74-4092-AD3A-CA41D44508C5}" type="presParOf" srcId="{DD6EB8E2-E234-48E8-BDAF-8C7286E069D9}" destId="{590FAD41-95F9-4816-9C24-FEFC9D22FCA1}" srcOrd="1" destOrd="0" presId="urn:microsoft.com/office/officeart/2005/8/layout/process4"/>
    <dgm:cxn modelId="{4343F016-6A16-49AC-AA72-52B0BC227C0C}" type="presParOf" srcId="{DD6EB8E2-E234-48E8-BDAF-8C7286E069D9}" destId="{E9B7B613-85A9-4B3C-B21F-2C69B9DB57FC}" srcOrd="2" destOrd="0" presId="urn:microsoft.com/office/officeart/2005/8/layout/process4"/>
    <dgm:cxn modelId="{8190852E-25A1-440E-B8C7-D3874D597116}" type="presParOf" srcId="{E9B7B613-85A9-4B3C-B21F-2C69B9DB57FC}" destId="{DF488047-8687-4485-A1FA-E9FCC20A7243}" srcOrd="0" destOrd="0" presId="urn:microsoft.com/office/officeart/2005/8/layout/process4"/>
    <dgm:cxn modelId="{1A382FAE-7AE4-450A-BF98-14B8F06CCFAA}" type="presParOf" srcId="{DD6EB8E2-E234-48E8-BDAF-8C7286E069D9}" destId="{0734E2C0-8C33-45B7-A871-1EAA0DF908D0}" srcOrd="3" destOrd="0" presId="urn:microsoft.com/office/officeart/2005/8/layout/process4"/>
    <dgm:cxn modelId="{DFBA2A21-CEAE-47C0-8573-6B5279951CC8}" type="presParOf" srcId="{DD6EB8E2-E234-48E8-BDAF-8C7286E069D9}" destId="{E2D2CAFE-B2BE-49A8-81C8-305406FBA823}" srcOrd="4" destOrd="0" presId="urn:microsoft.com/office/officeart/2005/8/layout/process4"/>
    <dgm:cxn modelId="{853E8FCE-FE9E-4BFA-B4E4-1EB34E314278}" type="presParOf" srcId="{E2D2CAFE-B2BE-49A8-81C8-305406FBA823}" destId="{D287726E-9CDF-40A5-B4F8-74F04568872D}" srcOrd="0" destOrd="0" presId="urn:microsoft.com/office/officeart/2005/8/layout/process4"/>
    <dgm:cxn modelId="{49BC72D0-18D1-4E33-9E0C-187B7DB2DCA6}" type="presParOf" srcId="{DD6EB8E2-E234-48E8-BDAF-8C7286E069D9}" destId="{AEEE898A-1668-4368-8422-AC79B5AE0815}" srcOrd="5" destOrd="0" presId="urn:microsoft.com/office/officeart/2005/8/layout/process4"/>
    <dgm:cxn modelId="{0B168EA0-838F-4B25-896A-3BB0622F4AD2}" type="presParOf" srcId="{DD6EB8E2-E234-48E8-BDAF-8C7286E069D9}" destId="{5CD06D7C-00F0-4BC3-B36E-869986625BBE}" srcOrd="6" destOrd="0" presId="urn:microsoft.com/office/officeart/2005/8/layout/process4"/>
    <dgm:cxn modelId="{68554333-00BC-4188-BABF-8AACD0931A19}" type="presParOf" srcId="{5CD06D7C-00F0-4BC3-B36E-869986625BBE}" destId="{954632F4-089B-44A3-A472-3BE72811B607}" srcOrd="0" destOrd="0" presId="urn:microsoft.com/office/officeart/2005/8/layout/process4"/>
    <dgm:cxn modelId="{35004679-7D3D-4CB6-8E4C-30E23F69DCF5}" type="presParOf" srcId="{DD6EB8E2-E234-48E8-BDAF-8C7286E069D9}" destId="{3FD22257-9C01-49A1-8571-BFE90EA1632F}" srcOrd="7" destOrd="0" presId="urn:microsoft.com/office/officeart/2005/8/layout/process4"/>
    <dgm:cxn modelId="{00E0FCC1-BB0E-496A-9A5C-D9C957646D9A}" type="presParOf" srcId="{DD6EB8E2-E234-48E8-BDAF-8C7286E069D9}" destId="{5CA30E37-5DFB-4C0A-8B67-0ACD7E1E16DE}" srcOrd="8" destOrd="0" presId="urn:microsoft.com/office/officeart/2005/8/layout/process4"/>
    <dgm:cxn modelId="{5E7DA497-56E3-4E5D-9436-946D8066AF17}" type="presParOf" srcId="{5CA30E37-5DFB-4C0A-8B67-0ACD7E1E16DE}" destId="{F9A6E574-7FA4-483B-8E2D-2ED5D8A474A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0A65A-12C0-45FD-8350-743EA7BA8ECF}">
      <dsp:nvSpPr>
        <dsp:cNvPr id="0" name=""/>
        <dsp:cNvSpPr/>
      </dsp:nvSpPr>
      <dsp:spPr>
        <a:xfrm>
          <a:off x="0" y="3438598"/>
          <a:ext cx="4599295" cy="56413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ea typeface="+mn-ea"/>
            </a:rPr>
            <a:t>Dense(output dim=2)</a:t>
          </a:r>
        </a:p>
      </dsp:txBody>
      <dsp:txXfrm>
        <a:off x="0" y="3438598"/>
        <a:ext cx="4599295" cy="564130"/>
      </dsp:txXfrm>
    </dsp:sp>
    <dsp:sp modelId="{DF488047-8687-4485-A1FA-E9FCC20A7243}">
      <dsp:nvSpPr>
        <dsp:cNvPr id="0" name=""/>
        <dsp:cNvSpPr/>
      </dsp:nvSpPr>
      <dsp:spPr>
        <a:xfrm rot="10800000">
          <a:off x="0" y="2579427"/>
          <a:ext cx="4599295" cy="86763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ea typeface="+mn-ea"/>
            </a:rPr>
            <a:t>Dropout(0.2)</a:t>
          </a:r>
        </a:p>
      </dsp:txBody>
      <dsp:txXfrm rot="10800000">
        <a:off x="0" y="2579427"/>
        <a:ext cx="4599295" cy="563761"/>
      </dsp:txXfrm>
    </dsp:sp>
    <dsp:sp modelId="{D287726E-9CDF-40A5-B4F8-74F04568872D}">
      <dsp:nvSpPr>
        <dsp:cNvPr id="0" name=""/>
        <dsp:cNvSpPr/>
      </dsp:nvSpPr>
      <dsp:spPr>
        <a:xfrm rot="10800000">
          <a:off x="0" y="1720256"/>
          <a:ext cx="4599295" cy="86763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ea typeface="+mn-ea"/>
            </a:rPr>
            <a:t>LSTM(100）</a:t>
          </a:r>
        </a:p>
      </dsp:txBody>
      <dsp:txXfrm rot="10800000">
        <a:off x="0" y="1720256"/>
        <a:ext cx="4599295" cy="563761"/>
      </dsp:txXfrm>
    </dsp:sp>
    <dsp:sp modelId="{954632F4-089B-44A3-A472-3BE72811B607}">
      <dsp:nvSpPr>
        <dsp:cNvPr id="0" name=""/>
        <dsp:cNvSpPr/>
      </dsp:nvSpPr>
      <dsp:spPr>
        <a:xfrm rot="10800000">
          <a:off x="0" y="861085"/>
          <a:ext cx="4599295" cy="86763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ea typeface="+mn-ea"/>
            </a:rPr>
            <a:t>Dropout(0.2)</a:t>
          </a:r>
        </a:p>
      </dsp:txBody>
      <dsp:txXfrm rot="10800000">
        <a:off x="0" y="861085"/>
        <a:ext cx="4599295" cy="563761"/>
      </dsp:txXfrm>
    </dsp:sp>
    <dsp:sp modelId="{F9A6E574-7FA4-483B-8E2D-2ED5D8A474A0}">
      <dsp:nvSpPr>
        <dsp:cNvPr id="0" name=""/>
        <dsp:cNvSpPr/>
      </dsp:nvSpPr>
      <dsp:spPr>
        <a:xfrm rot="10800000">
          <a:off x="0" y="0"/>
          <a:ext cx="4599295" cy="86763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n-ea"/>
              <a:ea typeface="+mn-ea"/>
            </a:rPr>
            <a:t>LSTM</a:t>
          </a:r>
          <a:r>
            <a:rPr lang="zh-CN" altLang="en-US" sz="2400" kern="1200" dirty="0">
              <a:latin typeface="+mn-ea"/>
              <a:ea typeface="+mn-ea"/>
            </a:rPr>
            <a:t>（input dim=14）</a:t>
          </a:r>
        </a:p>
      </dsp:txBody>
      <dsp:txXfrm rot="10800000">
        <a:off x="0" y="0"/>
        <a:ext cx="4599295" cy="5637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962EC-3DA6-445F-A601-9E969D87A9F9}"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B87A3-5C0A-4E9C-BDE4-DF9ED9DC21A5}" type="slidenum">
              <a:rPr lang="zh-CN" altLang="en-US" smtClean="0"/>
              <a:t>‹#›</a:t>
            </a:fld>
            <a:endParaRPr lang="zh-CN" altLang="en-US"/>
          </a:p>
        </p:txBody>
      </p:sp>
    </p:spTree>
    <p:extLst>
      <p:ext uri="{BB962C8B-B14F-4D97-AF65-F5344CB8AC3E}">
        <p14:creationId xmlns:p14="http://schemas.microsoft.com/office/powerpoint/2010/main" val="39745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dirty="0"/>
              <a:t>各位老师同学，上午好。我是孙老师</a:t>
            </a:r>
            <a:r>
              <a:rPr lang="en-US" altLang="zh-CN" dirty="0"/>
              <a:t>16</a:t>
            </a:r>
            <a:r>
              <a:rPr lang="zh-CN" altLang="en-US" dirty="0"/>
              <a:t>级博士生胡祥旺，下面我将介绍一个近期的研究，题目是</a:t>
            </a:r>
            <a:r>
              <a:rPr lang="en-US" altLang="zh-CN" sz="1200" dirty="0">
                <a:solidFill>
                  <a:prstClr val="white">
                    <a:alpha val="91000"/>
                  </a:prstClr>
                </a:solidFill>
                <a:cs typeface="+mn-ea"/>
                <a:sym typeface="+mn-lt"/>
              </a:rPr>
              <a:t>CAV</a:t>
            </a:r>
            <a:r>
              <a:rPr lang="zh-CN" altLang="en-US" sz="1200" dirty="0">
                <a:solidFill>
                  <a:prstClr val="white">
                    <a:alpha val="91000"/>
                  </a:prstClr>
                </a:solidFill>
                <a:cs typeface="+mn-ea"/>
                <a:sym typeface="+mn-lt"/>
              </a:rPr>
              <a:t>环境下多车道汇入区轨迹优化研究</a:t>
            </a:r>
            <a:endParaRPr lang="zh-CN" altLang="en-US" dirty="0"/>
          </a:p>
        </p:txBody>
      </p:sp>
      <p:sp>
        <p:nvSpPr>
          <p:cNvPr id="4" name="Slide Number Placeholder 3"/>
          <p:cNvSpPr>
            <a:spLocks noGrp="1"/>
          </p:cNvSpPr>
          <p:nvPr>
            <p:ph type="sldNum" sz="quarter" idx="10"/>
          </p:nvPr>
        </p:nvSpPr>
        <p:spPr/>
        <p:txBody>
          <a:bodyPr/>
          <a:lstStyle/>
          <a:p>
            <a:fld id="{F07B94FB-3382-40FD-8950-9A3310EE0B97}" type="slidenum">
              <a:rPr lang="zh-CN" altLang="en-US" smtClean="0">
                <a:solidFill>
                  <a:prstClr val="black"/>
                </a:solidFill>
                <a:latin typeface="Calibri"/>
                <a:ea typeface="宋体" panose="02010600030101010101" pitchFamily="2" charset="-122"/>
              </a:rPr>
              <a:pPr/>
              <a:t>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502495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11</a:t>
            </a:fld>
            <a:endParaRPr lang="zh-CN" altLang="en-US"/>
          </a:p>
        </p:txBody>
      </p:sp>
    </p:spTree>
    <p:extLst>
      <p:ext uri="{BB962C8B-B14F-4D97-AF65-F5344CB8AC3E}">
        <p14:creationId xmlns:p14="http://schemas.microsoft.com/office/powerpoint/2010/main" val="26242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12</a:t>
            </a:fld>
            <a:endParaRPr lang="zh-CN" altLang="en-US"/>
          </a:p>
        </p:txBody>
      </p:sp>
    </p:spTree>
    <p:extLst>
      <p:ext uri="{BB962C8B-B14F-4D97-AF65-F5344CB8AC3E}">
        <p14:creationId xmlns:p14="http://schemas.microsoft.com/office/powerpoint/2010/main" val="461469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13</a:t>
            </a:fld>
            <a:endParaRPr lang="zh-CN" altLang="en-US"/>
          </a:p>
        </p:txBody>
      </p:sp>
    </p:spTree>
    <p:extLst>
      <p:ext uri="{BB962C8B-B14F-4D97-AF65-F5344CB8AC3E}">
        <p14:creationId xmlns:p14="http://schemas.microsoft.com/office/powerpoint/2010/main" val="137681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14</a:t>
            </a:fld>
            <a:endParaRPr lang="zh-CN" altLang="en-US"/>
          </a:p>
        </p:txBody>
      </p:sp>
    </p:spTree>
    <p:extLst>
      <p:ext uri="{BB962C8B-B14F-4D97-AF65-F5344CB8AC3E}">
        <p14:creationId xmlns:p14="http://schemas.microsoft.com/office/powerpoint/2010/main" val="299838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15</a:t>
            </a:fld>
            <a:endParaRPr lang="zh-CN" altLang="en-US"/>
          </a:p>
        </p:txBody>
      </p:sp>
    </p:spTree>
    <p:extLst>
      <p:ext uri="{BB962C8B-B14F-4D97-AF65-F5344CB8AC3E}">
        <p14:creationId xmlns:p14="http://schemas.microsoft.com/office/powerpoint/2010/main" val="2945618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16</a:t>
            </a:fld>
            <a:endParaRPr lang="zh-CN" altLang="en-US"/>
          </a:p>
        </p:txBody>
      </p:sp>
    </p:spTree>
    <p:extLst>
      <p:ext uri="{BB962C8B-B14F-4D97-AF65-F5344CB8AC3E}">
        <p14:creationId xmlns:p14="http://schemas.microsoft.com/office/powerpoint/2010/main" val="1684347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17</a:t>
            </a:fld>
            <a:endParaRPr lang="zh-CN" altLang="en-US"/>
          </a:p>
        </p:txBody>
      </p:sp>
    </p:spTree>
    <p:extLst>
      <p:ext uri="{BB962C8B-B14F-4D97-AF65-F5344CB8AC3E}">
        <p14:creationId xmlns:p14="http://schemas.microsoft.com/office/powerpoint/2010/main" val="286950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18</a:t>
            </a:fld>
            <a:endParaRPr lang="zh-CN" altLang="en-US"/>
          </a:p>
        </p:txBody>
      </p:sp>
    </p:spTree>
    <p:extLst>
      <p:ext uri="{BB962C8B-B14F-4D97-AF65-F5344CB8AC3E}">
        <p14:creationId xmlns:p14="http://schemas.microsoft.com/office/powerpoint/2010/main" val="3354386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19</a:t>
            </a:fld>
            <a:endParaRPr lang="zh-CN" altLang="en-US"/>
          </a:p>
        </p:txBody>
      </p:sp>
    </p:spTree>
    <p:extLst>
      <p:ext uri="{BB962C8B-B14F-4D97-AF65-F5344CB8AC3E}">
        <p14:creationId xmlns:p14="http://schemas.microsoft.com/office/powerpoint/2010/main" val="1008751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21</a:t>
            </a:fld>
            <a:endParaRPr lang="zh-CN" altLang="en-US"/>
          </a:p>
        </p:txBody>
      </p:sp>
    </p:spTree>
    <p:extLst>
      <p:ext uri="{BB962C8B-B14F-4D97-AF65-F5344CB8AC3E}">
        <p14:creationId xmlns:p14="http://schemas.microsoft.com/office/powerpoint/2010/main" val="324225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700" dirty="0"/>
              <a:t>首先，对于题目里面的</a:t>
            </a:r>
            <a:r>
              <a:rPr lang="en-US" altLang="zh-CN" sz="700" dirty="0"/>
              <a:t>CAV</a:t>
            </a:r>
            <a:r>
              <a:rPr lang="zh-CN" altLang="en-US" sz="700" dirty="0"/>
              <a:t>环境，也就是网联自动汽车环境，它主要包括两个组成部分，一个是自动驾驶车辆，它代表着车辆拥有自主驾驶决策功能，另一个就是车联网车辆，代表着车辆拥有协同驾驶决策功能。这两项功能的结合在一起可以应用在很多交通流优化研究中，目前主要有三种，其一是。。。，其二是。。。，其三是。。我们此次研究的关注点是汇入区车辆轨迹优化研究</a:t>
            </a:r>
          </a:p>
        </p:txBody>
      </p:sp>
      <p:sp>
        <p:nvSpPr>
          <p:cNvPr id="4" name="灯片编号占位符 3"/>
          <p:cNvSpPr>
            <a:spLocks noGrp="1"/>
          </p:cNvSpPr>
          <p:nvPr>
            <p:ph type="sldNum" sz="quarter" idx="10"/>
          </p:nvPr>
        </p:nvSpPr>
        <p:spPr/>
        <p:txBody>
          <a:bodyPr/>
          <a:lstStyle/>
          <a:p>
            <a:fld id="{5734CF07-19FF-4E7C-BDCB-D0B2F9A14F7D}" type="slidenum">
              <a:rPr lang="zh-CN" altLang="en-US" smtClean="0"/>
              <a:t>3</a:t>
            </a:fld>
            <a:endParaRPr lang="zh-CN" altLang="en-US"/>
          </a:p>
        </p:txBody>
      </p:sp>
    </p:spTree>
    <p:extLst>
      <p:ext uri="{BB962C8B-B14F-4D97-AF65-F5344CB8AC3E}">
        <p14:creationId xmlns:p14="http://schemas.microsoft.com/office/powerpoint/2010/main" val="205862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700" dirty="0"/>
              <a:t>首先，对于题目里面的</a:t>
            </a:r>
            <a:r>
              <a:rPr lang="en-US" altLang="zh-CN" sz="700" dirty="0"/>
              <a:t>CAV</a:t>
            </a:r>
            <a:r>
              <a:rPr lang="zh-CN" altLang="en-US" sz="700" dirty="0"/>
              <a:t>环境，也就是网联自动汽车环境，它主要包括两个组成部分，一个是自动驾驶车辆，它代表着车辆拥有自主驾驶决策功能，另一个就是车联网车辆，代表着车辆拥有协同驾驶决策功能。这两项功能的结合在一起可以应用在很多交通流优化研究中，目前主要有三种，其一是。。。，其二是。。。，其三是。。我们此次研究的关注点是汇入区车辆轨迹优化研究</a:t>
            </a:r>
          </a:p>
        </p:txBody>
      </p:sp>
      <p:sp>
        <p:nvSpPr>
          <p:cNvPr id="4" name="灯片编号占位符 3"/>
          <p:cNvSpPr>
            <a:spLocks noGrp="1"/>
          </p:cNvSpPr>
          <p:nvPr>
            <p:ph type="sldNum" sz="quarter" idx="10"/>
          </p:nvPr>
        </p:nvSpPr>
        <p:spPr/>
        <p:txBody>
          <a:bodyPr/>
          <a:lstStyle/>
          <a:p>
            <a:fld id="{5734CF07-19FF-4E7C-BDCB-D0B2F9A14F7D}" type="slidenum">
              <a:rPr lang="zh-CN" altLang="en-US" smtClean="0"/>
              <a:t>4</a:t>
            </a:fld>
            <a:endParaRPr lang="zh-CN" altLang="en-US"/>
          </a:p>
        </p:txBody>
      </p:sp>
    </p:spTree>
    <p:extLst>
      <p:ext uri="{BB962C8B-B14F-4D97-AF65-F5344CB8AC3E}">
        <p14:creationId xmlns:p14="http://schemas.microsoft.com/office/powerpoint/2010/main" val="72687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可扩展为多步逼近换道</a:t>
            </a:r>
          </a:p>
        </p:txBody>
      </p:sp>
      <p:sp>
        <p:nvSpPr>
          <p:cNvPr id="4" name="灯片编号占位符 3"/>
          <p:cNvSpPr>
            <a:spLocks noGrp="1"/>
          </p:cNvSpPr>
          <p:nvPr>
            <p:ph type="sldNum" sz="quarter" idx="10"/>
          </p:nvPr>
        </p:nvSpPr>
        <p:spPr/>
        <p:txBody>
          <a:bodyPr/>
          <a:lstStyle/>
          <a:p>
            <a:fld id="{F07B94FB-3382-40FD-8950-9A3310EE0B97}" type="slidenum">
              <a:rPr lang="zh-CN" altLang="en-US" smtClean="0"/>
              <a:t>5</a:t>
            </a:fld>
            <a:endParaRPr lang="zh-CN" altLang="en-US"/>
          </a:p>
        </p:txBody>
      </p:sp>
    </p:spTree>
    <p:extLst>
      <p:ext uri="{BB962C8B-B14F-4D97-AF65-F5344CB8AC3E}">
        <p14:creationId xmlns:p14="http://schemas.microsoft.com/office/powerpoint/2010/main" val="111211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可扩展为多步逼近换道</a:t>
            </a:r>
          </a:p>
        </p:txBody>
      </p:sp>
      <p:sp>
        <p:nvSpPr>
          <p:cNvPr id="4" name="灯片编号占位符 3"/>
          <p:cNvSpPr>
            <a:spLocks noGrp="1"/>
          </p:cNvSpPr>
          <p:nvPr>
            <p:ph type="sldNum" sz="quarter" idx="10"/>
          </p:nvPr>
        </p:nvSpPr>
        <p:spPr/>
        <p:txBody>
          <a:bodyPr/>
          <a:lstStyle/>
          <a:p>
            <a:fld id="{F07B94FB-3382-40FD-8950-9A3310EE0B97}" type="slidenum">
              <a:rPr lang="zh-CN" altLang="en-US" smtClean="0"/>
              <a:t>6</a:t>
            </a:fld>
            <a:endParaRPr lang="zh-CN" altLang="en-US"/>
          </a:p>
        </p:txBody>
      </p:sp>
    </p:spTree>
    <p:extLst>
      <p:ext uri="{BB962C8B-B14F-4D97-AF65-F5344CB8AC3E}">
        <p14:creationId xmlns:p14="http://schemas.microsoft.com/office/powerpoint/2010/main" val="87141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可扩展为多步逼近换道</a:t>
            </a:r>
          </a:p>
        </p:txBody>
      </p:sp>
      <p:sp>
        <p:nvSpPr>
          <p:cNvPr id="4" name="灯片编号占位符 3"/>
          <p:cNvSpPr>
            <a:spLocks noGrp="1"/>
          </p:cNvSpPr>
          <p:nvPr>
            <p:ph type="sldNum" sz="quarter" idx="10"/>
          </p:nvPr>
        </p:nvSpPr>
        <p:spPr/>
        <p:txBody>
          <a:bodyPr/>
          <a:lstStyle/>
          <a:p>
            <a:fld id="{F07B94FB-3382-40FD-8950-9A3310EE0B97}" type="slidenum">
              <a:rPr lang="zh-CN" altLang="en-US" smtClean="0"/>
              <a:t>7</a:t>
            </a:fld>
            <a:endParaRPr lang="zh-CN" altLang="en-US"/>
          </a:p>
        </p:txBody>
      </p:sp>
    </p:spTree>
    <p:extLst>
      <p:ext uri="{BB962C8B-B14F-4D97-AF65-F5344CB8AC3E}">
        <p14:creationId xmlns:p14="http://schemas.microsoft.com/office/powerpoint/2010/main" val="680600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可扩展为多步逼近换道</a:t>
            </a:r>
          </a:p>
        </p:txBody>
      </p:sp>
      <p:sp>
        <p:nvSpPr>
          <p:cNvPr id="4" name="灯片编号占位符 3"/>
          <p:cNvSpPr>
            <a:spLocks noGrp="1"/>
          </p:cNvSpPr>
          <p:nvPr>
            <p:ph type="sldNum" sz="quarter" idx="10"/>
          </p:nvPr>
        </p:nvSpPr>
        <p:spPr/>
        <p:txBody>
          <a:bodyPr/>
          <a:lstStyle/>
          <a:p>
            <a:fld id="{F07B94FB-3382-40FD-8950-9A3310EE0B97}" type="slidenum">
              <a:rPr lang="zh-CN" altLang="en-US" smtClean="0"/>
              <a:t>8</a:t>
            </a:fld>
            <a:endParaRPr lang="zh-CN" altLang="en-US"/>
          </a:p>
        </p:txBody>
      </p:sp>
    </p:spTree>
    <p:extLst>
      <p:ext uri="{BB962C8B-B14F-4D97-AF65-F5344CB8AC3E}">
        <p14:creationId xmlns:p14="http://schemas.microsoft.com/office/powerpoint/2010/main" val="367399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9</a:t>
            </a:fld>
            <a:endParaRPr lang="zh-CN" altLang="en-US"/>
          </a:p>
        </p:txBody>
      </p:sp>
    </p:spTree>
    <p:extLst>
      <p:ext uri="{BB962C8B-B14F-4D97-AF65-F5344CB8AC3E}">
        <p14:creationId xmlns:p14="http://schemas.microsoft.com/office/powerpoint/2010/main" val="228543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B94FB-3382-40FD-8950-9A3310EE0B97}" type="slidenum">
              <a:rPr lang="zh-CN" altLang="en-US" smtClean="0"/>
              <a:t>10</a:t>
            </a:fld>
            <a:endParaRPr lang="zh-CN" altLang="en-US"/>
          </a:p>
        </p:txBody>
      </p:sp>
    </p:spTree>
    <p:extLst>
      <p:ext uri="{BB962C8B-B14F-4D97-AF65-F5344CB8AC3E}">
        <p14:creationId xmlns:p14="http://schemas.microsoft.com/office/powerpoint/2010/main" val="3970852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0CFD23B-69EF-475D-8F2E-B35F8882C6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57507"/>
            <a:ext cx="12192000" cy="3175000"/>
          </a:xfrm>
          <a:prstGeom prst="rect">
            <a:avLst/>
          </a:prstGeom>
        </p:spPr>
      </p:pic>
      <p:pic>
        <p:nvPicPr>
          <p:cNvPr id="10" name="图片 9">
            <a:extLst>
              <a:ext uri="{FF2B5EF4-FFF2-40B4-BE49-F238E27FC236}">
                <a16:creationId xmlns:a16="http://schemas.microsoft.com/office/drawing/2014/main" id="{4FF2C214-4929-418A-85AF-16F9397258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582507"/>
            <a:ext cx="12192000" cy="3175000"/>
          </a:xfrm>
          <a:prstGeom prst="rect">
            <a:avLst/>
          </a:prstGeom>
        </p:spPr>
      </p:pic>
      <p:pic>
        <p:nvPicPr>
          <p:cNvPr id="11" name="图片 10">
            <a:extLst>
              <a:ext uri="{FF2B5EF4-FFF2-40B4-BE49-F238E27FC236}">
                <a16:creationId xmlns:a16="http://schemas.microsoft.com/office/drawing/2014/main" id="{C18DAE90-5193-4695-975F-0F3C76FA0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3175000"/>
          </a:xfrm>
          <a:prstGeom prst="rect">
            <a:avLst/>
          </a:prstGeom>
        </p:spPr>
      </p:pic>
    </p:spTree>
    <p:extLst>
      <p:ext uri="{BB962C8B-B14F-4D97-AF65-F5344CB8AC3E}">
        <p14:creationId xmlns:p14="http://schemas.microsoft.com/office/powerpoint/2010/main" val="425329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EA0AE-2A81-4523-97E7-891F4D8DC06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6D1608-FD43-4FE1-844D-B9BF5535BF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9D86C2-0619-4A86-BC4D-E808234AA9E0}"/>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5" name="页脚占位符 4">
            <a:extLst>
              <a:ext uri="{FF2B5EF4-FFF2-40B4-BE49-F238E27FC236}">
                <a16:creationId xmlns:a16="http://schemas.microsoft.com/office/drawing/2014/main" id="{E6C3EA51-7166-4594-BA0D-9D81377C51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99D4D-6E7B-47E0-92A4-F78ED1B584A1}"/>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212689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066438C-C92C-4C4B-808B-3EB3918C884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03E5CE4-E2AE-4647-B42D-501DD589763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3D9869-5405-41D7-B37C-B11D7FECE5EC}"/>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5" name="页脚占位符 4">
            <a:extLst>
              <a:ext uri="{FF2B5EF4-FFF2-40B4-BE49-F238E27FC236}">
                <a16:creationId xmlns:a16="http://schemas.microsoft.com/office/drawing/2014/main" id="{E958E1AC-E8EC-4B9A-827B-8065CEC189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F1DEEF-47EE-4B7F-BE1A-F4B977E0A2AF}"/>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910645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s">
    <p:spTree>
      <p:nvGrpSpPr>
        <p:cNvPr id="1" name=""/>
        <p:cNvGrpSpPr/>
        <p:nvPr/>
      </p:nvGrpSpPr>
      <p:grpSpPr>
        <a:xfrm>
          <a:off x="0" y="0"/>
          <a:ext cx="0" cy="0"/>
          <a:chOff x="0" y="0"/>
          <a:chExt cx="0" cy="0"/>
        </a:xfrm>
      </p:grpSpPr>
      <p:sp>
        <p:nvSpPr>
          <p:cNvPr id="21" name="文本占位符 20"/>
          <p:cNvSpPr>
            <a:spLocks noGrp="1"/>
          </p:cNvSpPr>
          <p:nvPr>
            <p:ph type="body" sz="quarter" idx="13" hasCustomPrompt="1"/>
          </p:nvPr>
        </p:nvSpPr>
        <p:spPr>
          <a:xfrm>
            <a:off x="144465" y="87313"/>
            <a:ext cx="11769112" cy="452437"/>
          </a:xfrm>
          <a:prstGeom prst="rect">
            <a:avLst/>
          </a:prstGeom>
        </p:spPr>
        <p:txBody>
          <a:bodyPr/>
          <a:lstStyle>
            <a:lvl1pPr marL="0" indent="0">
              <a:buNone/>
              <a:defRPr lang="zh-CN" altLang="en-US" sz="2800" b="1" dirty="0" smtClean="0">
                <a:solidFill>
                  <a:schemeClr val="bg1"/>
                </a:solidFill>
              </a:defRPr>
            </a:lvl1pPr>
          </a:lstStyle>
          <a:p>
            <a:pPr lvl="0"/>
            <a:r>
              <a:rPr lang="en-US" altLang="zh-CN" dirty="0"/>
              <a:t>1</a:t>
            </a:r>
            <a:r>
              <a:rPr lang="zh-CN" altLang="en-US" dirty="0"/>
              <a:t>、一级标题</a:t>
            </a:r>
            <a:endParaRPr lang="en-US" dirty="0"/>
          </a:p>
        </p:txBody>
      </p:sp>
    </p:spTree>
    <p:extLst>
      <p:ext uri="{BB962C8B-B14F-4D97-AF65-F5344CB8AC3E}">
        <p14:creationId xmlns:p14="http://schemas.microsoft.com/office/powerpoint/2010/main" val="1159421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6EEB9-2B2B-4AAB-B7F2-BC18E20559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0FCFC6-D412-40A4-B869-C9892BBFF0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073DB2-235C-4CED-A983-2B3A4F6127AC}"/>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5" name="页脚占位符 4">
            <a:extLst>
              <a:ext uri="{FF2B5EF4-FFF2-40B4-BE49-F238E27FC236}">
                <a16:creationId xmlns:a16="http://schemas.microsoft.com/office/drawing/2014/main" id="{CCA3B6B0-7947-49DA-B378-05111286D8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75220F-38C1-4A30-B774-D12AE4C8B77C}"/>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146600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B1F07-D724-475B-8640-8EFD3E5BD4F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DB9B64-03C1-4286-80FC-366DD19B52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427FEE-4C17-4EBE-BE14-2DA30E4F626E}"/>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5" name="页脚占位符 4">
            <a:extLst>
              <a:ext uri="{FF2B5EF4-FFF2-40B4-BE49-F238E27FC236}">
                <a16:creationId xmlns:a16="http://schemas.microsoft.com/office/drawing/2014/main" id="{26BE250A-D7DC-4431-AA48-07DFDFD8D8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BF3E80-5591-4BB9-A149-9349795469F0}"/>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133084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7514A-28DC-4DF6-B040-0B2DC096F5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C920D9-8280-4F85-A254-ADE4F48106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B140A02-11E5-4184-826F-919C61034E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1E4E47-8986-45D2-96DC-BA8442D87AA6}"/>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6" name="页脚占位符 5">
            <a:extLst>
              <a:ext uri="{FF2B5EF4-FFF2-40B4-BE49-F238E27FC236}">
                <a16:creationId xmlns:a16="http://schemas.microsoft.com/office/drawing/2014/main" id="{7D5A6CD6-B744-41D8-B4F7-ABC82A5FE9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6C9CB3-8E75-4DFF-B2C5-2B4B0B160562}"/>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317461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635D-0805-4C70-A2AC-D4C7CD24A2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FB0C1C-C96D-4FFD-A20D-7C3F735CA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5F0DBA-E7AE-4FBA-B539-0D6762225DB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AE568D-16EA-41A4-ACDF-DBB83BD86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FE301F-1DD9-41D4-89E9-07303614D7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044526C-975D-434D-A308-4EC939F722A1}"/>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8" name="页脚占位符 7">
            <a:extLst>
              <a:ext uri="{FF2B5EF4-FFF2-40B4-BE49-F238E27FC236}">
                <a16:creationId xmlns:a16="http://schemas.microsoft.com/office/drawing/2014/main" id="{7F6293B3-CEBB-4E76-8A76-B03CD03BC7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6DEC52-96E3-46B1-92A6-DC0A6EF13F54}"/>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187709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DA673-25CB-453B-8186-F8EE98D944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A1C042-756F-4EC9-8E31-E49C7D281AF6}"/>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4" name="页脚占位符 3">
            <a:extLst>
              <a:ext uri="{FF2B5EF4-FFF2-40B4-BE49-F238E27FC236}">
                <a16:creationId xmlns:a16="http://schemas.microsoft.com/office/drawing/2014/main" id="{9A6E0532-FB54-4D79-A978-2C6153727D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91C7F1-31D8-4E37-AA30-4D42DE93E963}"/>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399939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48EA25-8D01-41EF-886E-E0C16F8E20C9}"/>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3" name="页脚占位符 2">
            <a:extLst>
              <a:ext uri="{FF2B5EF4-FFF2-40B4-BE49-F238E27FC236}">
                <a16:creationId xmlns:a16="http://schemas.microsoft.com/office/drawing/2014/main" id="{0D66B325-1EF6-4275-8E87-F0530DAA2A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6DB6ED-22B5-4429-86B0-F82A51283FA3}"/>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317201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66536-3E77-4A25-9B50-F3BA567231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74A92E6-0DC3-4EE2-B9CC-C42A081F8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3AD027-F8DB-414C-A91B-C999DAED11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DD4B66-4EE2-45EF-9179-AD36BC59E5F1}"/>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6" name="页脚占位符 5">
            <a:extLst>
              <a:ext uri="{FF2B5EF4-FFF2-40B4-BE49-F238E27FC236}">
                <a16:creationId xmlns:a16="http://schemas.microsoft.com/office/drawing/2014/main" id="{78A83216-5121-4C5A-BB97-F7A9571A57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7CC0A6-91E9-4D11-8F6D-B486ADD194D3}"/>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372544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1AADF-DA98-4FC7-A20F-C5F97CC25E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63F860-4409-40F9-A52A-8E348EB71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379BBF-A941-4CEC-9B9F-E739774B6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2E87F5-43C2-481F-9778-61E8E8520697}"/>
              </a:ext>
            </a:extLst>
          </p:cNvPr>
          <p:cNvSpPr>
            <a:spLocks noGrp="1"/>
          </p:cNvSpPr>
          <p:nvPr>
            <p:ph type="dt" sz="half" idx="10"/>
          </p:nvPr>
        </p:nvSpPr>
        <p:spPr/>
        <p:txBody>
          <a:bodyPr/>
          <a:lstStyle/>
          <a:p>
            <a:fld id="{4673015F-466F-4570-88AE-A5E57E05D018}" type="datetimeFigureOut">
              <a:rPr lang="zh-CN" altLang="en-US" smtClean="0"/>
              <a:t>2021/6/4</a:t>
            </a:fld>
            <a:endParaRPr lang="zh-CN" altLang="en-US"/>
          </a:p>
        </p:txBody>
      </p:sp>
      <p:sp>
        <p:nvSpPr>
          <p:cNvPr id="6" name="页脚占位符 5">
            <a:extLst>
              <a:ext uri="{FF2B5EF4-FFF2-40B4-BE49-F238E27FC236}">
                <a16:creationId xmlns:a16="http://schemas.microsoft.com/office/drawing/2014/main" id="{1692B5BC-C34C-4039-877A-92BC9BEAB5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4BAAF9-5C12-485F-AF47-465E80F452C9}"/>
              </a:ext>
            </a:extLst>
          </p:cNvPr>
          <p:cNvSpPr>
            <a:spLocks noGrp="1"/>
          </p:cNvSpPr>
          <p:nvPr>
            <p:ph type="sldNum" sz="quarter" idx="12"/>
          </p:nvPr>
        </p:nvSpPr>
        <p:spPr/>
        <p:txBody>
          <a:body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338107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643817-C08B-49DC-B8F9-CD5511D0A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163499-6CDE-41AA-9FBB-948DB39063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CB4FF1-6843-447F-A2D2-575471B56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3015F-466F-4570-88AE-A5E57E05D018}" type="datetimeFigureOut">
              <a:rPr lang="zh-CN" altLang="en-US" smtClean="0"/>
              <a:t>2021/6/4</a:t>
            </a:fld>
            <a:endParaRPr lang="zh-CN" altLang="en-US"/>
          </a:p>
        </p:txBody>
      </p:sp>
      <p:sp>
        <p:nvSpPr>
          <p:cNvPr id="5" name="页脚占位符 4">
            <a:extLst>
              <a:ext uri="{FF2B5EF4-FFF2-40B4-BE49-F238E27FC236}">
                <a16:creationId xmlns:a16="http://schemas.microsoft.com/office/drawing/2014/main" id="{DA004D20-AA9D-4640-85CE-64A77955F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D2EF9DB-CA64-4C07-A9EE-A362F0DC5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D6B907-44F1-4FC9-B053-4DC1E1163EC0}" type="slidenum">
              <a:rPr lang="zh-CN" altLang="en-US" smtClean="0"/>
              <a:t>‹#›</a:t>
            </a:fld>
            <a:endParaRPr lang="zh-CN" altLang="en-US"/>
          </a:p>
        </p:txBody>
      </p:sp>
    </p:spTree>
    <p:extLst>
      <p:ext uri="{BB962C8B-B14F-4D97-AF65-F5344CB8AC3E}">
        <p14:creationId xmlns:p14="http://schemas.microsoft.com/office/powerpoint/2010/main" val="2728298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5D1CC80-2D22-43BD-8891-76B00B9F0338}"/>
              </a:ext>
            </a:extLst>
          </p:cNvPr>
          <p:cNvSpPr txBox="1"/>
          <p:nvPr/>
        </p:nvSpPr>
        <p:spPr>
          <a:xfrm>
            <a:off x="1018796" y="1768008"/>
            <a:ext cx="10455229" cy="1938992"/>
          </a:xfrm>
          <a:prstGeom prst="rect">
            <a:avLst/>
          </a:prstGeom>
          <a:noFill/>
        </p:spPr>
        <p:txBody>
          <a:bodyPr wrap="square" rtlCol="0">
            <a:spAutoFit/>
          </a:bodyPr>
          <a:lstStyle/>
          <a:p>
            <a:pPr algn="ctr"/>
            <a:r>
              <a:rPr lang="zh-CN" altLang="en-US" sz="4800" b="1" spc="120"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4800" b="1" spc="120" dirty="0">
                <a:solidFill>
                  <a:schemeClr val="tx1">
                    <a:lumMod val="85000"/>
                    <a:lumOff val="15000"/>
                  </a:schemeClr>
                </a:solidFill>
                <a:latin typeface="微软雅黑" panose="020B0503020204020204" pitchFamily="34" charset="-122"/>
                <a:ea typeface="微软雅黑" panose="020B0503020204020204" pitchFamily="34" charset="-122"/>
              </a:rPr>
              <a:t>HRC LSTM</a:t>
            </a:r>
            <a:r>
              <a:rPr lang="zh-CN" altLang="en-US" sz="4800" b="1" spc="120" dirty="0">
                <a:solidFill>
                  <a:schemeClr val="tx1">
                    <a:lumMod val="85000"/>
                    <a:lumOff val="15000"/>
                  </a:schemeClr>
                </a:solidFill>
                <a:latin typeface="微软雅黑" panose="020B0503020204020204" pitchFamily="34" charset="-122"/>
                <a:ea typeface="微软雅黑" panose="020B0503020204020204" pitchFamily="34" charset="-122"/>
              </a:rPr>
              <a:t>的智能车辆轨迹预测</a:t>
            </a:r>
            <a:endParaRPr lang="en-US" altLang="zh-CN" sz="4800" b="1" spc="12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endParaRPr lang="en-US" altLang="zh-CN" sz="3600" b="1" spc="12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3600" b="1" spc="120" dirty="0">
                <a:solidFill>
                  <a:schemeClr val="tx1">
                    <a:lumMod val="85000"/>
                    <a:lumOff val="15000"/>
                  </a:schemeClr>
                </a:solidFill>
                <a:latin typeface="微软雅黑" panose="020B0503020204020204" pitchFamily="34" charset="-122"/>
                <a:ea typeface="微软雅黑" panose="020B0503020204020204" pitchFamily="34" charset="-122"/>
              </a:rPr>
              <a:t>For </a:t>
            </a:r>
            <a:r>
              <a:rPr lang="zh-CN" altLang="en-US" sz="3600" b="1" spc="120" dirty="0">
                <a:solidFill>
                  <a:schemeClr val="tx1">
                    <a:lumMod val="85000"/>
                    <a:lumOff val="15000"/>
                  </a:schemeClr>
                </a:solidFill>
                <a:latin typeface="微软雅黑" panose="020B0503020204020204" pitchFamily="34" charset="-122"/>
                <a:ea typeface="微软雅黑" panose="020B0503020204020204" pitchFamily="34" charset="-122"/>
              </a:rPr>
              <a:t>亚马逊云科技线上黑客松</a:t>
            </a:r>
          </a:p>
        </p:txBody>
      </p:sp>
      <p:sp>
        <p:nvSpPr>
          <p:cNvPr id="10" name="文本框 9">
            <a:extLst>
              <a:ext uri="{FF2B5EF4-FFF2-40B4-BE49-F238E27FC236}">
                <a16:creationId xmlns:a16="http://schemas.microsoft.com/office/drawing/2014/main" id="{3966B648-3656-40D3-88BE-68D0AAB6F029}"/>
              </a:ext>
            </a:extLst>
          </p:cNvPr>
          <p:cNvSpPr txBox="1"/>
          <p:nvPr/>
        </p:nvSpPr>
        <p:spPr>
          <a:xfrm>
            <a:off x="1533571" y="4771983"/>
            <a:ext cx="8843176" cy="1200329"/>
          </a:xfrm>
          <a:prstGeom prst="rect">
            <a:avLst/>
          </a:prstGeom>
          <a:noFill/>
        </p:spPr>
        <p:txBody>
          <a:bodyPr wrap="square" rtlCol="0">
            <a:spAutoFit/>
          </a:bodyPr>
          <a:lstStyle/>
          <a:p>
            <a:pPr algn="ctr"/>
            <a:r>
              <a:rPr lang="en-US" altLang="zh-CN" sz="3600" b="1" spc="120" dirty="0">
                <a:solidFill>
                  <a:schemeClr val="tx1">
                    <a:lumMod val="85000"/>
                    <a:lumOff val="15000"/>
                  </a:schemeClr>
                </a:solidFill>
                <a:latin typeface="微软雅黑" panose="020B0503020204020204" pitchFamily="34" charset="-122"/>
                <a:ea typeface="微软雅黑" panose="020B0503020204020204" pitchFamily="34" charset="-122"/>
              </a:rPr>
              <a:t>BY ZXH</a:t>
            </a:r>
          </a:p>
          <a:p>
            <a:pPr algn="ctr"/>
            <a:r>
              <a:rPr lang="en-US" altLang="zh-CN" sz="3600" b="1" spc="120" dirty="0">
                <a:solidFill>
                  <a:schemeClr val="tx1">
                    <a:lumMod val="85000"/>
                    <a:lumOff val="15000"/>
                  </a:schemeClr>
                </a:solidFill>
                <a:latin typeface="微软雅黑" panose="020B0503020204020204" pitchFamily="34" charset="-122"/>
                <a:ea typeface="微软雅黑" panose="020B0503020204020204" pitchFamily="34" charset="-122"/>
              </a:rPr>
              <a:t>15221533117@163.com</a:t>
            </a:r>
            <a:endParaRPr lang="zh-CN" altLang="en-US" sz="3600" b="1"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797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19" name="Rectangle 21"/>
          <p:cNvSpPr>
            <a:spLocks noChangeArrowheads="1"/>
          </p:cNvSpPr>
          <p:nvPr/>
        </p:nvSpPr>
        <p:spPr bwMode="auto">
          <a:xfrm>
            <a:off x="-516669" y="12085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3.2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参数设置</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graphicFrame>
        <p:nvGraphicFramePr>
          <p:cNvPr id="6" name="图示 5"/>
          <p:cNvGraphicFramePr/>
          <p:nvPr/>
        </p:nvGraphicFramePr>
        <p:xfrm>
          <a:off x="655094" y="1887369"/>
          <a:ext cx="4599295" cy="4004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表格 6"/>
          <p:cNvGraphicFramePr>
            <a:graphicFrameLocks noGrp="1"/>
          </p:cNvGraphicFramePr>
          <p:nvPr/>
        </p:nvGraphicFramePr>
        <p:xfrm>
          <a:off x="5872709" y="1887370"/>
          <a:ext cx="5802622" cy="4004643"/>
        </p:xfrm>
        <a:graphic>
          <a:graphicData uri="http://schemas.openxmlformats.org/drawingml/2006/table">
            <a:tbl>
              <a:tblPr firstRow="1" firstCol="1" bandRow="1"/>
              <a:tblGrid>
                <a:gridCol w="2014671">
                  <a:extLst>
                    <a:ext uri="{9D8B030D-6E8A-4147-A177-3AD203B41FA5}">
                      <a16:colId xmlns:a16="http://schemas.microsoft.com/office/drawing/2014/main" val="20000"/>
                    </a:ext>
                  </a:extLst>
                </a:gridCol>
                <a:gridCol w="2100549">
                  <a:extLst>
                    <a:ext uri="{9D8B030D-6E8A-4147-A177-3AD203B41FA5}">
                      <a16:colId xmlns:a16="http://schemas.microsoft.com/office/drawing/2014/main" val="20001"/>
                    </a:ext>
                  </a:extLst>
                </a:gridCol>
                <a:gridCol w="1687402">
                  <a:extLst>
                    <a:ext uri="{9D8B030D-6E8A-4147-A177-3AD203B41FA5}">
                      <a16:colId xmlns:a16="http://schemas.microsoft.com/office/drawing/2014/main" val="20002"/>
                    </a:ext>
                  </a:extLst>
                </a:gridCol>
              </a:tblGrid>
              <a:tr h="443702">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Parameter</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Description</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Value</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2703">
                <a:tc>
                  <a:txBody>
                    <a:bodyPr/>
                    <a:lstStyle/>
                    <a:p>
                      <a:pPr indent="279400" algn="ctr">
                        <a:lnSpc>
                          <a:spcPct val="115000"/>
                        </a:lnSpc>
                        <a:spcBef>
                          <a:spcPts val="600"/>
                        </a:spcBef>
                        <a:spcAft>
                          <a:spcPts val="0"/>
                        </a:spcAft>
                      </a:pPr>
                      <a:r>
                        <a:rPr lang="en-US" sz="1400" b="1" kern="100" dirty="0">
                          <a:effectLst/>
                          <a:latin typeface="Times New Roman" panose="02020603050405020304" pitchFamily="18" charset="0"/>
                          <a:ea typeface="宋体" panose="02010600030101010101" pitchFamily="2" charset="-122"/>
                        </a:rPr>
                        <a:t>Batch size</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Number of training cases over each Adam update</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32</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43702">
                <a:tc>
                  <a:txBody>
                    <a:bodyPr/>
                    <a:lstStyle/>
                    <a:p>
                      <a:pPr indent="279400" algn="ctr">
                        <a:lnSpc>
                          <a:spcPct val="115000"/>
                        </a:lnSpc>
                        <a:spcBef>
                          <a:spcPts val="600"/>
                        </a:spcBef>
                        <a:spcAft>
                          <a:spcPts val="0"/>
                        </a:spcAft>
                      </a:pPr>
                      <a:r>
                        <a:rPr lang="en-US" sz="1400" b="1" kern="100">
                          <a:effectLst/>
                          <a:latin typeface="Times New Roman" panose="02020603050405020304" pitchFamily="18" charset="0"/>
                          <a:ea typeface="宋体" panose="02010600030101010101" pitchFamily="2" charset="-122"/>
                        </a:rPr>
                        <a:t>Historical length</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Number of past frames(0.1s)</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80</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2"/>
                  </a:ext>
                </a:extLst>
              </a:tr>
              <a:tr h="443702">
                <a:tc>
                  <a:txBody>
                    <a:bodyPr/>
                    <a:lstStyle/>
                    <a:p>
                      <a:pPr indent="279400" algn="ctr">
                        <a:lnSpc>
                          <a:spcPct val="115000"/>
                        </a:lnSpc>
                        <a:spcBef>
                          <a:spcPts val="600"/>
                        </a:spcBef>
                        <a:spcAft>
                          <a:spcPts val="0"/>
                        </a:spcAft>
                      </a:pPr>
                      <a:r>
                        <a:rPr lang="en-US" sz="1400" b="1" kern="100" dirty="0">
                          <a:effectLst/>
                          <a:latin typeface="Times New Roman" panose="02020603050405020304" pitchFamily="18" charset="0"/>
                          <a:ea typeface="宋体" panose="02010600030101010101" pitchFamily="2" charset="-122"/>
                        </a:rPr>
                        <a:t>Training epochs</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Number of training update</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15</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3"/>
                  </a:ext>
                </a:extLst>
              </a:tr>
              <a:tr h="443702">
                <a:tc>
                  <a:txBody>
                    <a:bodyPr/>
                    <a:lstStyle/>
                    <a:p>
                      <a:pPr indent="279400" algn="ctr">
                        <a:lnSpc>
                          <a:spcPct val="115000"/>
                        </a:lnSpc>
                        <a:spcBef>
                          <a:spcPts val="600"/>
                        </a:spcBef>
                        <a:spcAft>
                          <a:spcPts val="0"/>
                        </a:spcAft>
                      </a:pPr>
                      <a:r>
                        <a:rPr lang="en-US" sz="1400" b="1" kern="100">
                          <a:effectLst/>
                          <a:latin typeface="Times New Roman" panose="02020603050405020304" pitchFamily="18" charset="0"/>
                          <a:ea typeface="宋体" panose="02010600030101010101" pitchFamily="2" charset="-122"/>
                        </a:rPr>
                        <a:t>Retraining epochs</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Number of retraining update</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5</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4"/>
                  </a:ext>
                </a:extLst>
              </a:tr>
              <a:tr h="443702">
                <a:tc>
                  <a:txBody>
                    <a:bodyPr/>
                    <a:lstStyle/>
                    <a:p>
                      <a:pPr indent="279400" algn="ctr">
                        <a:lnSpc>
                          <a:spcPct val="115000"/>
                        </a:lnSpc>
                        <a:spcBef>
                          <a:spcPts val="600"/>
                        </a:spcBef>
                        <a:spcAft>
                          <a:spcPts val="0"/>
                        </a:spcAft>
                      </a:pPr>
                      <a:r>
                        <a:rPr lang="en-US" sz="1400" b="1" kern="100">
                          <a:effectLst/>
                          <a:latin typeface="Times New Roman" panose="02020603050405020304" pitchFamily="18" charset="0"/>
                          <a:ea typeface="宋体" panose="02010600030101010101" pitchFamily="2" charset="-122"/>
                        </a:rPr>
                        <a:t>Loss function</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The function to calculate loss</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MSE</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5"/>
                  </a:ext>
                </a:extLst>
              </a:tr>
              <a:tr h="602703">
                <a:tc>
                  <a:txBody>
                    <a:bodyPr/>
                    <a:lstStyle/>
                    <a:p>
                      <a:pPr indent="279400" algn="ctr">
                        <a:lnSpc>
                          <a:spcPct val="115000"/>
                        </a:lnSpc>
                        <a:spcBef>
                          <a:spcPts val="600"/>
                        </a:spcBef>
                        <a:spcAft>
                          <a:spcPts val="0"/>
                        </a:spcAft>
                      </a:pPr>
                      <a:r>
                        <a:rPr lang="en-US" sz="1400" b="1" kern="100">
                          <a:effectLst/>
                          <a:latin typeface="Times New Roman" panose="02020603050405020304" pitchFamily="18" charset="0"/>
                          <a:ea typeface="宋体" panose="02010600030101010101" pitchFamily="2" charset="-122"/>
                        </a:rPr>
                        <a:t>Activation function</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a:effectLst/>
                          <a:latin typeface="Times New Roman" panose="02020603050405020304" pitchFamily="18" charset="0"/>
                          <a:ea typeface="宋体" panose="02010600030101010101" pitchFamily="2" charset="-122"/>
                        </a:rPr>
                        <a:t>The function to activate output</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Sigmoid</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6"/>
                  </a:ext>
                </a:extLst>
              </a:tr>
              <a:tr h="466170">
                <a:tc>
                  <a:txBody>
                    <a:bodyPr/>
                    <a:lstStyle/>
                    <a:p>
                      <a:pPr indent="279400" algn="ctr">
                        <a:lnSpc>
                          <a:spcPct val="115000"/>
                        </a:lnSpc>
                        <a:spcBef>
                          <a:spcPts val="600"/>
                        </a:spcBef>
                        <a:spcAft>
                          <a:spcPts val="0"/>
                        </a:spcAft>
                      </a:pPr>
                      <a:r>
                        <a:rPr lang="en-US" sz="1400" b="1" kern="100">
                          <a:effectLst/>
                          <a:latin typeface="Times New Roman" panose="02020603050405020304" pitchFamily="18" charset="0"/>
                          <a:ea typeface="宋体" panose="02010600030101010101" pitchFamily="2" charset="-122"/>
                        </a:rPr>
                        <a:t>Optimizer</a:t>
                      </a:r>
                      <a:endParaRPr lang="zh-CN" sz="1800" kern="10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chemeClr val="tx1"/>
                      </a:solidFill>
                      <a:prstDash val="solid"/>
                      <a:round/>
                      <a:headEnd type="none" w="med" len="med"/>
                      <a:tailEnd type="none" w="med" len="med"/>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The function to minimize loss</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chemeClr val="tx1"/>
                      </a:solidFill>
                      <a:prstDash val="solid"/>
                      <a:round/>
                      <a:headEnd type="none" w="med" len="med"/>
                      <a:tailEnd type="none" w="med" len="med"/>
                    </a:lnB>
                  </a:tcPr>
                </a:tc>
                <a:tc>
                  <a:txBody>
                    <a:bodyPr/>
                    <a:lstStyle/>
                    <a:p>
                      <a:pPr indent="279400" algn="ctr">
                        <a:lnSpc>
                          <a:spcPct val="115000"/>
                        </a:lnSpc>
                        <a:spcBef>
                          <a:spcPts val="600"/>
                        </a:spcBef>
                        <a:spcAft>
                          <a:spcPts val="0"/>
                        </a:spcAft>
                      </a:pPr>
                      <a:r>
                        <a:rPr lang="en-US" sz="1400" kern="100" dirty="0">
                          <a:effectLst/>
                          <a:latin typeface="Times New Roman" panose="02020603050405020304" pitchFamily="18" charset="0"/>
                          <a:ea typeface="宋体" panose="02010600030101010101" pitchFamily="2" charset="-122"/>
                        </a:rPr>
                        <a:t>Adam</a:t>
                      </a:r>
                      <a:endParaRPr lang="zh-CN" sz="1800" kern="100" dirty="0">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9913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评价指标</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320119" y="3969399"/>
            <a:ext cx="7303641" cy="670618"/>
          </a:xfrm>
          <a:prstGeom prst="rect">
            <a:avLst/>
          </a:prstGeom>
        </p:spPr>
      </p:pic>
      <p:pic>
        <p:nvPicPr>
          <p:cNvPr id="7" name="图片 6"/>
          <p:cNvPicPr>
            <a:picLocks noChangeAspect="1"/>
          </p:cNvPicPr>
          <p:nvPr/>
        </p:nvPicPr>
        <p:blipFill>
          <a:blip r:embed="rId4"/>
          <a:stretch>
            <a:fillRect/>
          </a:stretch>
        </p:blipFill>
        <p:spPr>
          <a:xfrm>
            <a:off x="2320119" y="3100887"/>
            <a:ext cx="6724471" cy="499915"/>
          </a:xfrm>
          <a:prstGeom prst="rect">
            <a:avLst/>
          </a:prstGeom>
        </p:spPr>
      </p:pic>
      <p:pic>
        <p:nvPicPr>
          <p:cNvPr id="8" name="图片 7"/>
          <p:cNvPicPr>
            <a:picLocks noChangeAspect="1"/>
          </p:cNvPicPr>
          <p:nvPr/>
        </p:nvPicPr>
        <p:blipFill>
          <a:blip r:embed="rId5"/>
          <a:stretch>
            <a:fillRect/>
          </a:stretch>
        </p:blipFill>
        <p:spPr>
          <a:xfrm>
            <a:off x="2320119" y="5130912"/>
            <a:ext cx="8010838" cy="499915"/>
          </a:xfrm>
          <a:prstGeom prst="rect">
            <a:avLst/>
          </a:prstGeom>
        </p:spPr>
      </p:pic>
      <p:pic>
        <p:nvPicPr>
          <p:cNvPr id="9" name="图片 8"/>
          <p:cNvPicPr>
            <a:picLocks noChangeAspect="1"/>
          </p:cNvPicPr>
          <p:nvPr/>
        </p:nvPicPr>
        <p:blipFill>
          <a:blip r:embed="rId6"/>
          <a:stretch>
            <a:fillRect/>
          </a:stretch>
        </p:blipFill>
        <p:spPr>
          <a:xfrm>
            <a:off x="2320119" y="2015763"/>
            <a:ext cx="9083318" cy="636006"/>
          </a:xfrm>
          <a:prstGeom prst="rect">
            <a:avLst/>
          </a:prstGeom>
        </p:spPr>
      </p:pic>
      <p:sp>
        <p:nvSpPr>
          <p:cNvPr id="10" name="Rectangle 9"/>
          <p:cNvSpPr/>
          <p:nvPr/>
        </p:nvSpPr>
        <p:spPr>
          <a:xfrm>
            <a:off x="2062565" y="2015763"/>
            <a:ext cx="101600" cy="631007"/>
          </a:xfrm>
          <a:prstGeom prst="rect">
            <a:avLst/>
          </a:prstGeom>
          <a:solidFill>
            <a:srgbClr val="BFEA1F"/>
          </a:solidFill>
          <a:ln w="25400" cap="flat" cmpd="sng" algn="ctr">
            <a:noFill/>
            <a:prstDash val="solid"/>
          </a:ln>
          <a:effectLst/>
        </p:spPr>
        <p:txBody>
          <a:bodyPr anchor="ctr"/>
          <a:lstStyle/>
          <a:p>
            <a:pPr algn="ctr" defTabSz="1217615" eaLnBrk="1" fontAlgn="auto" hangingPunct="1">
              <a:spcBef>
                <a:spcPts val="0"/>
              </a:spcBef>
              <a:spcAft>
                <a:spcPts val="0"/>
              </a:spcAft>
              <a:defRPr/>
            </a:pPr>
            <a:endParaRPr lang="en-US" sz="3190" kern="0">
              <a:solidFill>
                <a:prstClr val="white"/>
              </a:solidFill>
              <a:latin typeface="Roboto"/>
              <a:ea typeface="+mn-ea"/>
            </a:endParaRPr>
          </a:p>
        </p:txBody>
      </p:sp>
      <p:sp>
        <p:nvSpPr>
          <p:cNvPr id="11" name="Rectangle 9"/>
          <p:cNvSpPr/>
          <p:nvPr/>
        </p:nvSpPr>
        <p:spPr>
          <a:xfrm>
            <a:off x="2062565" y="3100888"/>
            <a:ext cx="101600" cy="499914"/>
          </a:xfrm>
          <a:prstGeom prst="rect">
            <a:avLst/>
          </a:prstGeom>
          <a:solidFill>
            <a:srgbClr val="FCC725"/>
          </a:solidFill>
          <a:ln w="25400" cap="flat" cmpd="sng" algn="ctr">
            <a:noFill/>
            <a:prstDash val="solid"/>
          </a:ln>
          <a:effectLst/>
        </p:spPr>
        <p:txBody>
          <a:bodyPr anchor="ctr"/>
          <a:lstStyle/>
          <a:p>
            <a:pPr algn="ctr" defTabSz="1217615" eaLnBrk="1" fontAlgn="auto" hangingPunct="1">
              <a:spcBef>
                <a:spcPts val="0"/>
              </a:spcBef>
              <a:spcAft>
                <a:spcPts val="0"/>
              </a:spcAft>
              <a:defRPr/>
            </a:pPr>
            <a:endParaRPr lang="en-US" sz="3190" kern="0">
              <a:solidFill>
                <a:prstClr val="white"/>
              </a:solidFill>
              <a:latin typeface="Roboto"/>
              <a:ea typeface="+mn-ea"/>
            </a:endParaRPr>
          </a:p>
        </p:txBody>
      </p:sp>
      <p:sp>
        <p:nvSpPr>
          <p:cNvPr id="13" name="Rectangle 9"/>
          <p:cNvSpPr/>
          <p:nvPr/>
        </p:nvSpPr>
        <p:spPr>
          <a:xfrm>
            <a:off x="2062565" y="4054920"/>
            <a:ext cx="101600" cy="585097"/>
          </a:xfrm>
          <a:prstGeom prst="rect">
            <a:avLst/>
          </a:prstGeom>
          <a:solidFill>
            <a:srgbClr val="005886"/>
          </a:solidFill>
          <a:ln w="25400" cap="flat" cmpd="sng" algn="ctr">
            <a:noFill/>
            <a:prstDash val="solid"/>
          </a:ln>
          <a:effectLst/>
        </p:spPr>
        <p:txBody>
          <a:bodyPr anchor="ctr"/>
          <a:lstStyle/>
          <a:p>
            <a:pPr algn="ctr" defTabSz="1217615" eaLnBrk="1" fontAlgn="auto" hangingPunct="1">
              <a:spcBef>
                <a:spcPts val="0"/>
              </a:spcBef>
              <a:spcAft>
                <a:spcPts val="0"/>
              </a:spcAft>
              <a:defRPr/>
            </a:pPr>
            <a:endParaRPr lang="en-US" sz="3190" kern="0">
              <a:solidFill>
                <a:prstClr val="white"/>
              </a:solidFill>
              <a:latin typeface="Roboto"/>
              <a:ea typeface="+mn-ea"/>
            </a:endParaRPr>
          </a:p>
        </p:txBody>
      </p:sp>
      <p:sp>
        <p:nvSpPr>
          <p:cNvPr id="14" name="Rectangle 9"/>
          <p:cNvSpPr/>
          <p:nvPr/>
        </p:nvSpPr>
        <p:spPr>
          <a:xfrm>
            <a:off x="2062565" y="5130912"/>
            <a:ext cx="105391" cy="499915"/>
          </a:xfrm>
          <a:prstGeom prst="rect">
            <a:avLst/>
          </a:prstGeom>
          <a:solidFill>
            <a:schemeClr val="accent2"/>
          </a:solidFill>
          <a:ln w="25400" cap="flat" cmpd="sng" algn="ctr">
            <a:noFill/>
            <a:prstDash val="solid"/>
          </a:ln>
          <a:effectLst/>
        </p:spPr>
        <p:txBody>
          <a:bodyPr anchor="ctr"/>
          <a:lstStyle/>
          <a:p>
            <a:pPr algn="ctr" defTabSz="1217615" eaLnBrk="1" fontAlgn="auto" hangingPunct="1">
              <a:spcBef>
                <a:spcPts val="0"/>
              </a:spcBef>
              <a:spcAft>
                <a:spcPts val="0"/>
              </a:spcAft>
              <a:defRPr/>
            </a:pPr>
            <a:endParaRPr lang="en-US" sz="3190" kern="0">
              <a:solidFill>
                <a:prstClr val="white"/>
              </a:solidFill>
              <a:latin typeface="Roboto"/>
              <a:ea typeface="+mn-ea"/>
            </a:endParaRPr>
          </a:p>
        </p:txBody>
      </p:sp>
      <p:sp>
        <p:nvSpPr>
          <p:cNvPr id="16" name="文本框 15"/>
          <p:cNvSpPr txBox="1"/>
          <p:nvPr/>
        </p:nvSpPr>
        <p:spPr>
          <a:xfrm>
            <a:off x="574605" y="2687220"/>
            <a:ext cx="1017393" cy="369332"/>
          </a:xfrm>
          <a:prstGeom prst="rect">
            <a:avLst/>
          </a:prstGeom>
          <a:noFill/>
        </p:spPr>
        <p:txBody>
          <a:bodyPr wrap="square" rtlCol="0">
            <a:spAutoFit/>
          </a:bodyPr>
          <a:lstStyle/>
          <a:p>
            <a:pPr algn="ctr"/>
            <a:r>
              <a:rPr lang="zh-CN" altLang="en-US" dirty="0">
                <a:latin typeface="+mj-ea"/>
                <a:ea typeface="+mj-ea"/>
              </a:rPr>
              <a:t>总体</a:t>
            </a:r>
          </a:p>
        </p:txBody>
      </p:sp>
      <p:sp>
        <p:nvSpPr>
          <p:cNvPr id="17" name="文本框 16"/>
          <p:cNvSpPr txBox="1"/>
          <p:nvPr/>
        </p:nvSpPr>
        <p:spPr>
          <a:xfrm>
            <a:off x="574606" y="4120042"/>
            <a:ext cx="1017393" cy="369332"/>
          </a:xfrm>
          <a:prstGeom prst="rect">
            <a:avLst/>
          </a:prstGeom>
          <a:noFill/>
        </p:spPr>
        <p:txBody>
          <a:bodyPr wrap="square" rtlCol="0">
            <a:spAutoFit/>
          </a:bodyPr>
          <a:lstStyle/>
          <a:p>
            <a:pPr algn="ctr"/>
            <a:r>
              <a:rPr lang="zh-CN" altLang="en-US" dirty="0">
                <a:latin typeface="+mj-ea"/>
                <a:ea typeface="+mj-ea"/>
              </a:rPr>
              <a:t>纵向</a:t>
            </a:r>
          </a:p>
        </p:txBody>
      </p:sp>
      <p:sp>
        <p:nvSpPr>
          <p:cNvPr id="18" name="文本框 17"/>
          <p:cNvSpPr txBox="1"/>
          <p:nvPr/>
        </p:nvSpPr>
        <p:spPr>
          <a:xfrm>
            <a:off x="574605" y="5183532"/>
            <a:ext cx="1017393" cy="369332"/>
          </a:xfrm>
          <a:prstGeom prst="rect">
            <a:avLst/>
          </a:prstGeom>
          <a:noFill/>
        </p:spPr>
        <p:txBody>
          <a:bodyPr wrap="square" rtlCol="0">
            <a:spAutoFit/>
          </a:bodyPr>
          <a:lstStyle/>
          <a:p>
            <a:pPr algn="ctr"/>
            <a:r>
              <a:rPr lang="zh-CN" altLang="en-US" dirty="0">
                <a:latin typeface="+mj-ea"/>
                <a:ea typeface="+mj-ea"/>
              </a:rPr>
              <a:t>横向</a:t>
            </a:r>
          </a:p>
        </p:txBody>
      </p:sp>
      <p:cxnSp>
        <p:nvCxnSpPr>
          <p:cNvPr id="4" name="直接连接符 3"/>
          <p:cNvCxnSpPr>
            <a:stCxn id="16" idx="3"/>
            <a:endCxn id="10" idx="1"/>
          </p:cNvCxnSpPr>
          <p:nvPr/>
        </p:nvCxnSpPr>
        <p:spPr>
          <a:xfrm flipV="1">
            <a:off x="1591998" y="2331267"/>
            <a:ext cx="470567" cy="540619"/>
          </a:xfrm>
          <a:prstGeom prst="line">
            <a:avLst/>
          </a:prstGeom>
          <a:ln>
            <a:solidFill>
              <a:srgbClr val="0235F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6" idx="3"/>
            <a:endCxn id="11" idx="1"/>
          </p:cNvCxnSpPr>
          <p:nvPr/>
        </p:nvCxnSpPr>
        <p:spPr>
          <a:xfrm>
            <a:off x="1591998" y="2871886"/>
            <a:ext cx="470567" cy="478959"/>
          </a:xfrm>
          <a:prstGeom prst="line">
            <a:avLst/>
          </a:prstGeom>
          <a:ln>
            <a:solidFill>
              <a:srgbClr val="0235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84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原始</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LSTM</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模型</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031" y="1823472"/>
            <a:ext cx="7492410" cy="3600000"/>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t="77778"/>
          <a:stretch/>
        </p:blipFill>
        <p:spPr>
          <a:xfrm>
            <a:off x="274031" y="5489888"/>
            <a:ext cx="7560000" cy="191542"/>
          </a:xfrm>
          <a:prstGeom prst="rect">
            <a:avLst/>
          </a:prstGeom>
        </p:spPr>
      </p:pic>
      <p:sp>
        <p:nvSpPr>
          <p:cNvPr id="15" name="文本框 14"/>
          <p:cNvSpPr txBox="1"/>
          <p:nvPr/>
        </p:nvSpPr>
        <p:spPr>
          <a:xfrm>
            <a:off x="8475259" y="1849612"/>
            <a:ext cx="3067805" cy="3831818"/>
          </a:xfrm>
          <a:prstGeom prst="rect">
            <a:avLst/>
          </a:prstGeom>
          <a:noFill/>
        </p:spPr>
        <p:txBody>
          <a:bodyPr wrap="square" rtlCol="0">
            <a:spAutoFit/>
          </a:bodyPr>
          <a:lstStyle/>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合理位置预测比例约为</a:t>
            </a:r>
            <a:r>
              <a:rPr lang="en-US" altLang="zh-CN" dirty="0">
                <a:solidFill>
                  <a:prstClr val="black"/>
                </a:solidFill>
                <a:latin typeface="Segoe UI"/>
                <a:ea typeface="微软雅黑"/>
              </a:rPr>
              <a:t>50%</a:t>
            </a:r>
          </a:p>
          <a:p>
            <a:pPr marL="285750" indent="-285750" eaLnBrk="1" fontAlgn="auto" hangingPunct="1">
              <a:lnSpc>
                <a:spcPct val="150000"/>
              </a:lnSpc>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换道成功预测率约为</a:t>
            </a:r>
            <a:r>
              <a:rPr lang="en-US" altLang="zh-CN" b="1" dirty="0">
                <a:solidFill>
                  <a:prstClr val="black"/>
                </a:solidFill>
                <a:latin typeface="Segoe UI"/>
                <a:ea typeface="微软雅黑"/>
              </a:rPr>
              <a:t>93%</a:t>
            </a:r>
            <a:r>
              <a:rPr lang="zh-CN" altLang="en-US" dirty="0">
                <a:solidFill>
                  <a:prstClr val="black"/>
                </a:solidFill>
                <a:latin typeface="Segoe UI"/>
                <a:ea typeface="微软雅黑"/>
              </a:rPr>
              <a:t>，</a:t>
            </a:r>
            <a:r>
              <a:rPr lang="en-US" altLang="zh-CN" dirty="0">
                <a:solidFill>
                  <a:prstClr val="black"/>
                </a:solidFill>
                <a:latin typeface="Segoe UI"/>
                <a:ea typeface="微软雅黑"/>
              </a:rPr>
              <a:t>280</a:t>
            </a:r>
            <a:r>
              <a:rPr lang="zh-CN" altLang="en-US" dirty="0">
                <a:solidFill>
                  <a:prstClr val="black"/>
                </a:solidFill>
                <a:latin typeface="Segoe UI"/>
                <a:ea typeface="微软雅黑"/>
              </a:rPr>
              <a:t>辆车的测试集中共</a:t>
            </a:r>
            <a:r>
              <a:rPr lang="en-US" altLang="zh-CN" dirty="0">
                <a:solidFill>
                  <a:prstClr val="black"/>
                </a:solidFill>
                <a:latin typeface="Segoe UI"/>
                <a:ea typeface="微软雅黑"/>
              </a:rPr>
              <a:t>48</a:t>
            </a:r>
            <a:r>
              <a:rPr lang="zh-CN" altLang="en-US" dirty="0">
                <a:solidFill>
                  <a:prstClr val="black"/>
                </a:solidFill>
                <a:latin typeface="Segoe UI"/>
                <a:ea typeface="微软雅黑"/>
              </a:rPr>
              <a:t>辆车发生换道，仅</a:t>
            </a:r>
            <a:r>
              <a:rPr lang="en-US" altLang="zh-CN" dirty="0">
                <a:solidFill>
                  <a:prstClr val="black"/>
                </a:solidFill>
                <a:latin typeface="Segoe UI"/>
                <a:ea typeface="微软雅黑"/>
              </a:rPr>
              <a:t>3</a:t>
            </a:r>
            <a:r>
              <a:rPr lang="zh-CN" altLang="en-US" dirty="0">
                <a:solidFill>
                  <a:prstClr val="black"/>
                </a:solidFill>
                <a:latin typeface="Segoe UI"/>
                <a:ea typeface="微软雅黑"/>
              </a:rPr>
              <a:t>次预测失败</a:t>
            </a: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出现很多错位</a:t>
            </a:r>
          </a:p>
        </p:txBody>
      </p:sp>
    </p:spTree>
    <p:extLst>
      <p:ext uri="{BB962C8B-B14F-4D97-AF65-F5344CB8AC3E}">
        <p14:creationId xmlns:p14="http://schemas.microsoft.com/office/powerpoint/2010/main" val="346476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——Retraining LSTM</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032" y="1887777"/>
            <a:ext cx="7658449" cy="360000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86221"/>
          <a:stretch/>
        </p:blipFill>
        <p:spPr>
          <a:xfrm>
            <a:off x="372481" y="5562551"/>
            <a:ext cx="7560000" cy="208498"/>
          </a:xfrm>
          <a:prstGeom prst="rect">
            <a:avLst/>
          </a:prstGeom>
        </p:spPr>
      </p:pic>
      <p:sp>
        <p:nvSpPr>
          <p:cNvPr id="9" name="文本框 8"/>
          <p:cNvSpPr txBox="1"/>
          <p:nvPr/>
        </p:nvSpPr>
        <p:spPr>
          <a:xfrm>
            <a:off x="8186564" y="2037902"/>
            <a:ext cx="3576888" cy="3416320"/>
          </a:xfrm>
          <a:prstGeom prst="rect">
            <a:avLst/>
          </a:prstGeom>
          <a:noFill/>
        </p:spPr>
        <p:txBody>
          <a:bodyPr wrap="square" rtlCol="0">
            <a:spAutoFit/>
          </a:bodyPr>
          <a:lstStyle/>
          <a:p>
            <a:pPr marL="285750" indent="-285750" eaLnBrk="1" fontAlgn="auto" hangingPunct="1">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合理位置预测比例相比原</a:t>
            </a:r>
            <a:r>
              <a:rPr lang="en-US" altLang="zh-CN" dirty="0">
                <a:solidFill>
                  <a:prstClr val="black"/>
                </a:solidFill>
                <a:latin typeface="Segoe UI"/>
                <a:ea typeface="微软雅黑"/>
              </a:rPr>
              <a:t>LSTM</a:t>
            </a:r>
            <a:r>
              <a:rPr lang="zh-CN" altLang="en-US" dirty="0">
                <a:solidFill>
                  <a:prstClr val="black"/>
                </a:solidFill>
                <a:latin typeface="Segoe UI"/>
                <a:ea typeface="微软雅黑"/>
              </a:rPr>
              <a:t>模型上升为</a:t>
            </a:r>
            <a:r>
              <a:rPr lang="en-US" altLang="zh-CN" dirty="0">
                <a:solidFill>
                  <a:prstClr val="black"/>
                </a:solidFill>
                <a:latin typeface="Segoe UI"/>
                <a:ea typeface="微软雅黑"/>
              </a:rPr>
              <a:t>70%</a:t>
            </a: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换道预测成功率为</a:t>
            </a:r>
            <a:r>
              <a:rPr lang="en-US" altLang="zh-CN" b="1" dirty="0">
                <a:solidFill>
                  <a:prstClr val="black"/>
                </a:solidFill>
                <a:latin typeface="Segoe UI"/>
                <a:ea typeface="微软雅黑"/>
              </a:rPr>
              <a:t>100%</a:t>
            </a:r>
            <a:r>
              <a:rPr lang="zh-CN" altLang="en-US" dirty="0">
                <a:solidFill>
                  <a:prstClr val="black"/>
                </a:solidFill>
                <a:latin typeface="Segoe UI"/>
                <a:ea typeface="微软雅黑"/>
              </a:rPr>
              <a:t>，</a:t>
            </a:r>
            <a:r>
              <a:rPr lang="en-US" altLang="zh-CN" dirty="0">
                <a:solidFill>
                  <a:prstClr val="black"/>
                </a:solidFill>
                <a:latin typeface="Segoe UI"/>
                <a:ea typeface="微软雅黑"/>
              </a:rPr>
              <a:t>280</a:t>
            </a:r>
            <a:r>
              <a:rPr lang="zh-CN" altLang="en-US" dirty="0">
                <a:solidFill>
                  <a:prstClr val="black"/>
                </a:solidFill>
                <a:latin typeface="Segoe UI"/>
                <a:ea typeface="微软雅黑"/>
              </a:rPr>
              <a:t>辆车的测试集中共</a:t>
            </a:r>
            <a:r>
              <a:rPr lang="en-US" altLang="zh-CN" dirty="0">
                <a:solidFill>
                  <a:prstClr val="black"/>
                </a:solidFill>
                <a:latin typeface="Segoe UI"/>
                <a:ea typeface="微软雅黑"/>
              </a:rPr>
              <a:t>48</a:t>
            </a:r>
            <a:r>
              <a:rPr lang="zh-CN" altLang="en-US" dirty="0">
                <a:solidFill>
                  <a:prstClr val="black"/>
                </a:solidFill>
                <a:latin typeface="Segoe UI"/>
                <a:ea typeface="微软雅黑"/>
              </a:rPr>
              <a:t>辆车发生换道，全部预测成功</a:t>
            </a: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非合理位置预测主要由</a:t>
            </a:r>
            <a:r>
              <a:rPr lang="zh-CN" altLang="en-US" b="1" dirty="0">
                <a:solidFill>
                  <a:prstClr val="black"/>
                </a:solidFill>
                <a:latin typeface="Segoe UI"/>
                <a:ea typeface="微软雅黑"/>
              </a:rPr>
              <a:t>纵向的误差</a:t>
            </a:r>
            <a:r>
              <a:rPr lang="zh-CN" altLang="en-US" dirty="0">
                <a:solidFill>
                  <a:prstClr val="black"/>
                </a:solidFill>
                <a:latin typeface="Segoe UI"/>
                <a:ea typeface="微软雅黑"/>
              </a:rPr>
              <a:t>造成，包括倒车、与前车相撞</a:t>
            </a:r>
            <a:endParaRPr lang="en-US" altLang="zh-CN" dirty="0">
              <a:solidFill>
                <a:prstClr val="black"/>
              </a:solidFill>
              <a:latin typeface="Segoe UI"/>
              <a:ea typeface="微软雅黑"/>
            </a:endParaRPr>
          </a:p>
        </p:txBody>
      </p:sp>
    </p:spTree>
    <p:extLst>
      <p:ext uri="{BB962C8B-B14F-4D97-AF65-F5344CB8AC3E}">
        <p14:creationId xmlns:p14="http://schemas.microsoft.com/office/powerpoint/2010/main" val="318798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——HRC LSTM</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849" y="1915073"/>
            <a:ext cx="7600219" cy="360000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88278"/>
          <a:stretch/>
        </p:blipFill>
        <p:spPr>
          <a:xfrm>
            <a:off x="313068" y="5515073"/>
            <a:ext cx="7452000" cy="196116"/>
          </a:xfrm>
          <a:prstGeom prst="rect">
            <a:avLst/>
          </a:prstGeom>
        </p:spPr>
      </p:pic>
      <p:sp>
        <p:nvSpPr>
          <p:cNvPr id="9" name="文本框 8"/>
          <p:cNvSpPr txBox="1"/>
          <p:nvPr/>
        </p:nvSpPr>
        <p:spPr>
          <a:xfrm>
            <a:off x="8256896" y="1915073"/>
            <a:ext cx="3302758" cy="3831818"/>
          </a:xfrm>
          <a:prstGeom prst="rect">
            <a:avLst/>
          </a:prstGeom>
          <a:noFill/>
        </p:spPr>
        <p:txBody>
          <a:bodyPr wrap="square" rtlCol="0">
            <a:spAutoFit/>
          </a:bodyPr>
          <a:lstStyle/>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合理位置预测比例相比</a:t>
            </a:r>
            <a:r>
              <a:rPr lang="en-US" altLang="zh-CN" dirty="0">
                <a:solidFill>
                  <a:prstClr val="black"/>
                </a:solidFill>
                <a:latin typeface="Segoe UI"/>
                <a:ea typeface="微软雅黑"/>
              </a:rPr>
              <a:t>Re-training LSTM</a:t>
            </a:r>
            <a:r>
              <a:rPr lang="zh-CN" altLang="en-US" dirty="0">
                <a:solidFill>
                  <a:prstClr val="black"/>
                </a:solidFill>
                <a:latin typeface="Segoe UI"/>
                <a:ea typeface="微软雅黑"/>
              </a:rPr>
              <a:t>模型上升为</a:t>
            </a:r>
            <a:r>
              <a:rPr lang="en-US" altLang="zh-CN" dirty="0">
                <a:solidFill>
                  <a:prstClr val="black"/>
                </a:solidFill>
                <a:latin typeface="Segoe UI"/>
                <a:ea typeface="微软雅黑"/>
              </a:rPr>
              <a:t>96%</a:t>
            </a:r>
          </a:p>
          <a:p>
            <a:pPr marL="285750" indent="-285750" eaLnBrk="1" fontAlgn="auto" hangingPunct="1">
              <a:lnSpc>
                <a:spcPct val="150000"/>
              </a:lnSpc>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换道预测成功率为</a:t>
            </a:r>
            <a:r>
              <a:rPr lang="en-US" altLang="zh-CN" b="1" dirty="0">
                <a:solidFill>
                  <a:prstClr val="black"/>
                </a:solidFill>
                <a:latin typeface="Segoe UI"/>
                <a:ea typeface="微软雅黑"/>
              </a:rPr>
              <a:t>100%</a:t>
            </a:r>
            <a:r>
              <a:rPr lang="zh-CN" altLang="en-US" dirty="0">
                <a:solidFill>
                  <a:prstClr val="black"/>
                </a:solidFill>
                <a:latin typeface="Segoe UI"/>
                <a:ea typeface="微软雅黑"/>
              </a:rPr>
              <a:t>，</a:t>
            </a:r>
            <a:r>
              <a:rPr lang="en-US" altLang="zh-CN" dirty="0">
                <a:solidFill>
                  <a:prstClr val="black"/>
                </a:solidFill>
                <a:latin typeface="Segoe UI"/>
                <a:ea typeface="微软雅黑"/>
              </a:rPr>
              <a:t>280</a:t>
            </a:r>
            <a:r>
              <a:rPr lang="zh-CN" altLang="en-US" dirty="0">
                <a:solidFill>
                  <a:prstClr val="black"/>
                </a:solidFill>
                <a:latin typeface="Segoe UI"/>
                <a:ea typeface="微软雅黑"/>
              </a:rPr>
              <a:t>辆车的测试集中共</a:t>
            </a:r>
            <a:r>
              <a:rPr lang="en-US" altLang="zh-CN" dirty="0">
                <a:solidFill>
                  <a:prstClr val="black"/>
                </a:solidFill>
                <a:latin typeface="Segoe UI"/>
                <a:ea typeface="微软雅黑"/>
              </a:rPr>
              <a:t>48</a:t>
            </a:r>
            <a:r>
              <a:rPr lang="zh-CN" altLang="en-US" dirty="0">
                <a:solidFill>
                  <a:prstClr val="black"/>
                </a:solidFill>
                <a:latin typeface="Segoe UI"/>
                <a:ea typeface="微软雅黑"/>
              </a:rPr>
              <a:t>辆车发生换道，全部预测成功</a:t>
            </a: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lnSpc>
                <a:spcPct val="150000"/>
              </a:lnSpc>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拟合度高</a:t>
            </a:r>
            <a:endParaRPr lang="en-US" altLang="zh-CN" dirty="0">
              <a:solidFill>
                <a:prstClr val="black"/>
              </a:solidFill>
              <a:latin typeface="Segoe UI"/>
              <a:ea typeface="微软雅黑"/>
            </a:endParaRPr>
          </a:p>
        </p:txBody>
      </p:sp>
    </p:spTree>
    <p:extLst>
      <p:ext uri="{BB962C8B-B14F-4D97-AF65-F5344CB8AC3E}">
        <p14:creationId xmlns:p14="http://schemas.microsoft.com/office/powerpoint/2010/main" val="3480681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指标汇总</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sp>
        <p:nvSpPr>
          <p:cNvPr id="9" name="文本框 8"/>
          <p:cNvSpPr txBox="1"/>
          <p:nvPr/>
        </p:nvSpPr>
        <p:spPr>
          <a:xfrm>
            <a:off x="8256896" y="1915073"/>
            <a:ext cx="3302758" cy="3970318"/>
          </a:xfrm>
          <a:prstGeom prst="rect">
            <a:avLst/>
          </a:prstGeom>
          <a:noFill/>
        </p:spPr>
        <p:txBody>
          <a:bodyPr wrap="square" rtlCol="0">
            <a:spAutoFit/>
          </a:bodyPr>
          <a:lstStyle/>
          <a:p>
            <a:pPr marL="285750" indent="-285750" eaLnBrk="1" fontAlgn="auto" hangingPunct="1">
              <a:lnSpc>
                <a:spcPct val="200000"/>
              </a:lnSpc>
              <a:spcBef>
                <a:spcPts val="0"/>
              </a:spcBef>
              <a:spcAft>
                <a:spcPts val="0"/>
              </a:spcAft>
              <a:buFont typeface="Arial" panose="020B0604020202020204" pitchFamily="34" charset="0"/>
              <a:buChar char="•"/>
            </a:pPr>
            <a:r>
              <a:rPr lang="en-US" altLang="zh-CN" dirty="0">
                <a:solidFill>
                  <a:prstClr val="black"/>
                </a:solidFill>
                <a:latin typeface="+mj-ea"/>
                <a:ea typeface="+mj-ea"/>
              </a:rPr>
              <a:t>HRC LSTM </a:t>
            </a:r>
            <a:r>
              <a:rPr lang="zh-CN" altLang="en-US" dirty="0">
                <a:solidFill>
                  <a:prstClr val="black"/>
                </a:solidFill>
                <a:latin typeface="+mj-ea"/>
                <a:ea typeface="+mj-ea"/>
              </a:rPr>
              <a:t>各项指标均为三者最优</a:t>
            </a:r>
            <a:endParaRPr lang="en-US" altLang="zh-CN" dirty="0">
              <a:solidFill>
                <a:prstClr val="black"/>
              </a:solidFill>
              <a:latin typeface="+mj-ea"/>
              <a:ea typeface="+mj-ea"/>
            </a:endParaRPr>
          </a:p>
          <a:p>
            <a:pPr marL="285750" indent="-285750" eaLnBrk="1" fontAlgn="auto" hangingPunct="1">
              <a:lnSpc>
                <a:spcPct val="200000"/>
              </a:lnSpc>
              <a:spcBef>
                <a:spcPts val="0"/>
              </a:spcBef>
              <a:spcAft>
                <a:spcPts val="0"/>
              </a:spcAft>
              <a:buFont typeface="Arial" panose="020B0604020202020204" pitchFamily="34" charset="0"/>
              <a:buChar char="•"/>
            </a:pPr>
            <a:endParaRPr lang="en-US" altLang="zh-CN" dirty="0">
              <a:solidFill>
                <a:prstClr val="black"/>
              </a:solidFill>
              <a:latin typeface="+mj-ea"/>
              <a:ea typeface="+mj-ea"/>
            </a:endParaRPr>
          </a:p>
          <a:p>
            <a:pPr marL="285750" indent="-285750">
              <a:lnSpc>
                <a:spcPct val="200000"/>
              </a:lnSpc>
              <a:buFont typeface="Arial" panose="020B0604020202020204" pitchFamily="34" charset="0"/>
              <a:buChar char="•"/>
            </a:pPr>
            <a:r>
              <a:rPr lang="en-US" altLang="zh-CN" dirty="0">
                <a:solidFill>
                  <a:prstClr val="black"/>
                </a:solidFill>
                <a:latin typeface="+mj-ea"/>
                <a:ea typeface="+mj-ea"/>
              </a:rPr>
              <a:t>IDM</a:t>
            </a:r>
            <a:r>
              <a:rPr lang="zh-CN" altLang="en-US" dirty="0">
                <a:solidFill>
                  <a:prstClr val="black"/>
                </a:solidFill>
                <a:latin typeface="+mj-ea"/>
                <a:ea typeface="+mj-ea"/>
              </a:rPr>
              <a:t>中同样的</a:t>
            </a:r>
            <a:r>
              <a:rPr lang="en-US" altLang="zh-CN" dirty="0">
                <a:solidFill>
                  <a:prstClr val="black"/>
                </a:solidFill>
                <a:latin typeface="+mj-ea"/>
                <a:ea typeface="+mj-ea"/>
              </a:rPr>
              <a:t>Longitudinal error</a:t>
            </a:r>
            <a:r>
              <a:rPr lang="zh-CN" altLang="en-US" dirty="0">
                <a:solidFill>
                  <a:prstClr val="black"/>
                </a:solidFill>
                <a:latin typeface="+mj-ea"/>
                <a:ea typeface="+mj-ea"/>
              </a:rPr>
              <a:t>值为</a:t>
            </a:r>
            <a:r>
              <a:rPr lang="en-US" altLang="zh-CN" b="1" dirty="0">
                <a:solidFill>
                  <a:prstClr val="black"/>
                </a:solidFill>
                <a:latin typeface="+mj-ea"/>
                <a:ea typeface="+mj-ea"/>
              </a:rPr>
              <a:t>0.005~0.422</a:t>
            </a:r>
            <a:r>
              <a:rPr lang="en-US" altLang="zh-CN" dirty="0">
                <a:solidFill>
                  <a:prstClr val="black"/>
                </a:solidFill>
                <a:latin typeface="+mj-ea"/>
                <a:ea typeface="+mj-ea"/>
              </a:rPr>
              <a:t> (Wang et al., 2010)</a:t>
            </a:r>
            <a:r>
              <a:rPr lang="zh-CN" altLang="en-US" dirty="0">
                <a:solidFill>
                  <a:prstClr val="black"/>
                </a:solidFill>
                <a:latin typeface="+mj-ea"/>
                <a:ea typeface="+mj-ea"/>
              </a:rPr>
              <a:t>，纵向结果并不比</a:t>
            </a:r>
            <a:r>
              <a:rPr lang="en-US" altLang="zh-CN" dirty="0">
                <a:solidFill>
                  <a:prstClr val="black"/>
                </a:solidFill>
                <a:latin typeface="+mj-ea"/>
                <a:ea typeface="+mj-ea"/>
              </a:rPr>
              <a:t>IDM</a:t>
            </a:r>
            <a:r>
              <a:rPr lang="zh-CN" altLang="en-US" dirty="0">
                <a:solidFill>
                  <a:prstClr val="black"/>
                </a:solidFill>
                <a:latin typeface="+mj-ea"/>
                <a:ea typeface="+mj-ea"/>
              </a:rPr>
              <a:t>差</a:t>
            </a:r>
            <a:endParaRPr lang="en-US" altLang="zh-CN" dirty="0">
              <a:solidFill>
                <a:prstClr val="black"/>
              </a:solidFill>
              <a:latin typeface="+mj-ea"/>
              <a:ea typeface="+mj-ea"/>
            </a:endParaRPr>
          </a:p>
        </p:txBody>
      </p:sp>
      <p:graphicFrame>
        <p:nvGraphicFramePr>
          <p:cNvPr id="4" name="表格 3"/>
          <p:cNvGraphicFramePr>
            <a:graphicFrameLocks noGrp="1"/>
          </p:cNvGraphicFramePr>
          <p:nvPr/>
        </p:nvGraphicFramePr>
        <p:xfrm>
          <a:off x="606187" y="1915073"/>
          <a:ext cx="7241275" cy="3915879"/>
        </p:xfrm>
        <a:graphic>
          <a:graphicData uri="http://schemas.openxmlformats.org/drawingml/2006/table">
            <a:tbl>
              <a:tblPr firstRow="1" firstCol="1" bandRow="1"/>
              <a:tblGrid>
                <a:gridCol w="1361359">
                  <a:extLst>
                    <a:ext uri="{9D8B030D-6E8A-4147-A177-3AD203B41FA5}">
                      <a16:colId xmlns:a16="http://schemas.microsoft.com/office/drawing/2014/main" val="20000"/>
                    </a:ext>
                  </a:extLst>
                </a:gridCol>
                <a:gridCol w="830245">
                  <a:extLst>
                    <a:ext uri="{9D8B030D-6E8A-4147-A177-3AD203B41FA5}">
                      <a16:colId xmlns:a16="http://schemas.microsoft.com/office/drawing/2014/main" val="20001"/>
                    </a:ext>
                  </a:extLst>
                </a:gridCol>
                <a:gridCol w="1951630">
                  <a:extLst>
                    <a:ext uri="{9D8B030D-6E8A-4147-A177-3AD203B41FA5}">
                      <a16:colId xmlns:a16="http://schemas.microsoft.com/office/drawing/2014/main" val="20002"/>
                    </a:ext>
                  </a:extLst>
                </a:gridCol>
                <a:gridCol w="1241946">
                  <a:extLst>
                    <a:ext uri="{9D8B030D-6E8A-4147-A177-3AD203B41FA5}">
                      <a16:colId xmlns:a16="http://schemas.microsoft.com/office/drawing/2014/main" val="20003"/>
                    </a:ext>
                  </a:extLst>
                </a:gridCol>
                <a:gridCol w="1856095">
                  <a:extLst>
                    <a:ext uri="{9D8B030D-6E8A-4147-A177-3AD203B41FA5}">
                      <a16:colId xmlns:a16="http://schemas.microsoft.com/office/drawing/2014/main" val="20004"/>
                    </a:ext>
                  </a:extLst>
                </a:gridCol>
              </a:tblGrid>
              <a:tr h="603642">
                <a:tc rowSpan="2">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rPr>
                        <a:t>Model</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rPr>
                        <a:t>Overall</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600" b="1" kern="100" dirty="0">
                          <a:solidFill>
                            <a:schemeClr val="tx1"/>
                          </a:solidFill>
                          <a:effectLst/>
                          <a:latin typeface="Times New Roman" panose="02020603050405020304" pitchFamily="18" charset="0"/>
                          <a:ea typeface="宋体" panose="02010600030101010101" pitchFamily="2" charset="-122"/>
                        </a:rPr>
                        <a:t>Longitudinal</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rPr>
                        <a:t>Lateral</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7248">
                <a:tc vMerge="1">
                  <a:txBody>
                    <a:bodyPr/>
                    <a:lstStyle/>
                    <a:p>
                      <a:endParaRPr lang="zh-CN" altLang="en-US"/>
                    </a:p>
                  </a:txBody>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Model</a:t>
                      </a:r>
                    </a:p>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 error</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Reasonable </a:t>
                      </a:r>
                    </a:p>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prediction rate</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Longitudinal </a:t>
                      </a:r>
                    </a:p>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error</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Successful </a:t>
                      </a:r>
                    </a:p>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prediction rate</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3642">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rPr>
                        <a:t>LSTM</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0.094 </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50%</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0.075 </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93%</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603642">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rPr>
                        <a:t>Retraining LSTM </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0.100 </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70%</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0.080 </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100%</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a:noFill/>
                    </a:lnB>
                  </a:tcPr>
                </a:tc>
                <a:extLst>
                  <a:ext uri="{0D108BD9-81ED-4DB2-BD59-A6C34878D82A}">
                    <a16:rowId xmlns:a16="http://schemas.microsoft.com/office/drawing/2014/main" val="10003"/>
                  </a:ext>
                </a:extLst>
              </a:tr>
              <a:tr h="603642">
                <a:tc>
                  <a:txBody>
                    <a:bodyPr/>
                    <a:lstStyle/>
                    <a:p>
                      <a:pPr algn="ctr">
                        <a:lnSpc>
                          <a:spcPct val="150000"/>
                        </a:lnSpc>
                        <a:spcAft>
                          <a:spcPts val="0"/>
                        </a:spcAft>
                      </a:pPr>
                      <a:r>
                        <a:rPr lang="en-US" sz="1600" b="1" kern="100">
                          <a:solidFill>
                            <a:schemeClr val="tx1"/>
                          </a:solidFill>
                          <a:effectLst/>
                          <a:latin typeface="Times New Roman" panose="02020603050405020304" pitchFamily="18" charset="0"/>
                          <a:ea typeface="宋体" panose="02010600030101010101" pitchFamily="2" charset="-122"/>
                        </a:rPr>
                        <a:t>HRC LSTM</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0.064</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96%</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solidFill>
                            <a:schemeClr val="tx1"/>
                          </a:solidFill>
                          <a:effectLst/>
                          <a:latin typeface="Times New Roman" panose="02020603050405020304" pitchFamily="18" charset="0"/>
                          <a:ea typeface="宋体" panose="02010600030101010101" pitchFamily="2" charset="-122"/>
                        </a:rPr>
                        <a:t>0.057 </a:t>
                      </a:r>
                      <a:endParaRPr lang="zh-CN" sz="1600" kern="10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solidFill>
                            <a:schemeClr val="tx1"/>
                          </a:solidFill>
                          <a:effectLst/>
                          <a:latin typeface="Times New Roman" panose="02020603050405020304" pitchFamily="18" charset="0"/>
                          <a:ea typeface="宋体" panose="02010600030101010101" pitchFamily="2" charset="-122"/>
                        </a:rPr>
                        <a:t>100%</a:t>
                      </a: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0" marR="0" marT="0" marB="0" anchor="ctr" anchorCtr="1">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65812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换道间隙分布</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7" name="图片 6"/>
          <p:cNvPicPr/>
          <p:nvPr/>
        </p:nvPicPr>
        <p:blipFill rotWithShape="1">
          <a:blip r:embed="rId3" cstate="print">
            <a:extLst>
              <a:ext uri="{28A0092B-C50C-407E-A947-70E740481C1C}">
                <a14:useLocalDpi xmlns:a14="http://schemas.microsoft.com/office/drawing/2010/main" val="0"/>
              </a:ext>
            </a:extLst>
          </a:blip>
          <a:srcRect l="5904" t="9887" r="8853"/>
          <a:stretch/>
        </p:blipFill>
        <p:spPr bwMode="auto">
          <a:xfrm>
            <a:off x="644336" y="1639769"/>
            <a:ext cx="4679950" cy="2432050"/>
          </a:xfrm>
          <a:prstGeom prst="rect">
            <a:avLst/>
          </a:prstGeom>
          <a:ln>
            <a:noFill/>
          </a:ln>
          <a:extLst>
            <a:ext uri="{53640926-AAD7-44D8-BBD7-CCE9431645EC}">
              <a14:shadowObscured xmlns:a14="http://schemas.microsoft.com/office/drawing/2010/main"/>
            </a:ext>
          </a:extLst>
        </p:spPr>
      </p:pic>
      <p:pic>
        <p:nvPicPr>
          <p:cNvPr id="8" name="图片 7"/>
          <p:cNvPicPr/>
          <p:nvPr/>
        </p:nvPicPr>
        <p:blipFill rotWithShape="1">
          <a:blip r:embed="rId4" cstate="print">
            <a:extLst>
              <a:ext uri="{28A0092B-C50C-407E-A947-70E740481C1C}">
                <a14:useLocalDpi xmlns:a14="http://schemas.microsoft.com/office/drawing/2010/main" val="0"/>
              </a:ext>
            </a:extLst>
          </a:blip>
          <a:srcRect l="5208" t="8122" r="8160"/>
          <a:stretch/>
        </p:blipFill>
        <p:spPr bwMode="auto">
          <a:xfrm>
            <a:off x="644336" y="4071819"/>
            <a:ext cx="4679950" cy="2440305"/>
          </a:xfrm>
          <a:prstGeom prst="rect">
            <a:avLst/>
          </a:prstGeom>
          <a:ln>
            <a:noFill/>
          </a:ln>
          <a:extLst>
            <a:ext uri="{53640926-AAD7-44D8-BBD7-CCE9431645EC}">
              <a14:shadowObscured xmlns:a14="http://schemas.microsoft.com/office/drawing/2010/main"/>
            </a:ext>
          </a:extLst>
        </p:spPr>
      </p:pic>
      <p:sp>
        <p:nvSpPr>
          <p:cNvPr id="6" name="矩形 5"/>
          <p:cNvSpPr/>
          <p:nvPr/>
        </p:nvSpPr>
        <p:spPr>
          <a:xfrm>
            <a:off x="6001726" y="1912725"/>
            <a:ext cx="5022597" cy="383181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j-ea"/>
                <a:ea typeface="+mj-ea"/>
              </a:rPr>
              <a:t>采用</a:t>
            </a:r>
            <a:r>
              <a:rPr lang="en-US" altLang="zh-CN" dirty="0">
                <a:latin typeface="+mj-ea"/>
                <a:ea typeface="+mj-ea"/>
              </a:rPr>
              <a:t>Welch’s t-test </a:t>
            </a:r>
            <a:r>
              <a:rPr lang="zh-CN" altLang="en-US" dirty="0">
                <a:latin typeface="+mj-ea"/>
                <a:ea typeface="+mj-ea"/>
              </a:rPr>
              <a:t>进行换道间隙分布</a:t>
            </a:r>
            <a:r>
              <a:rPr lang="zh-CN" altLang="en-US">
                <a:latin typeface="+mj-ea"/>
                <a:ea typeface="+mj-ea"/>
              </a:rPr>
              <a:t>检验，对偏态分布依然鲁棒</a:t>
            </a:r>
            <a:r>
              <a:rPr lang="en-US" altLang="zh-CN">
                <a:latin typeface="+mj-ea"/>
                <a:ea typeface="+mj-ea"/>
              </a:rPr>
              <a:t>(</a:t>
            </a:r>
            <a:r>
              <a:rPr lang="en-US" altLang="zh-CN" dirty="0">
                <a:latin typeface="+mj-ea"/>
                <a:ea typeface="+mj-ea"/>
              </a:rPr>
              <a:t>Fagerland, 2012)</a:t>
            </a:r>
          </a:p>
          <a:p>
            <a:pPr marL="285750" indent="-285750">
              <a:lnSpc>
                <a:spcPct val="150000"/>
              </a:lnSpc>
              <a:buFont typeface="Arial" panose="020B0604020202020204" pitchFamily="34" charset="0"/>
              <a:buChar char="•"/>
            </a:pPr>
            <a:endParaRPr lang="en-US" altLang="zh-CN" dirty="0">
              <a:latin typeface="+mj-ea"/>
              <a:ea typeface="+mj-ea"/>
            </a:endParaRPr>
          </a:p>
          <a:p>
            <a:pPr marL="285750" indent="-285750">
              <a:lnSpc>
                <a:spcPct val="150000"/>
              </a:lnSpc>
              <a:buFont typeface="Arial" panose="020B0604020202020204" pitchFamily="34" charset="0"/>
              <a:buChar char="•"/>
            </a:pPr>
            <a:r>
              <a:rPr lang="en-US" altLang="zh-CN" dirty="0">
                <a:latin typeface="+mj-ea"/>
                <a:ea typeface="+mj-ea"/>
              </a:rPr>
              <a:t>Retraining LSTM </a:t>
            </a:r>
            <a:r>
              <a:rPr lang="zh-CN" altLang="en-US" dirty="0">
                <a:latin typeface="+mj-ea"/>
                <a:ea typeface="+mj-ea"/>
              </a:rPr>
              <a:t>和 </a:t>
            </a:r>
            <a:r>
              <a:rPr lang="en-US" altLang="zh-CN" dirty="0">
                <a:latin typeface="+mj-ea"/>
                <a:ea typeface="+mj-ea"/>
              </a:rPr>
              <a:t>HRC LSTM</a:t>
            </a:r>
            <a:r>
              <a:rPr lang="zh-CN" altLang="en-US" dirty="0">
                <a:latin typeface="+mj-ea"/>
                <a:ea typeface="+mj-ea"/>
              </a:rPr>
              <a:t>检验得到的 </a:t>
            </a:r>
            <a:r>
              <a:rPr lang="en-US" altLang="zh-CN" dirty="0">
                <a:latin typeface="+mj-ea"/>
                <a:ea typeface="+mj-ea"/>
              </a:rPr>
              <a:t>p</a:t>
            </a:r>
            <a:r>
              <a:rPr lang="zh-CN" altLang="en-US" dirty="0">
                <a:latin typeface="+mj-ea"/>
                <a:ea typeface="+mj-ea"/>
              </a:rPr>
              <a:t>值分别为</a:t>
            </a:r>
            <a:r>
              <a:rPr lang="en-US" altLang="zh-CN" dirty="0">
                <a:latin typeface="+mj-ea"/>
                <a:ea typeface="+mj-ea"/>
              </a:rPr>
              <a:t> 0.12, 0.69</a:t>
            </a:r>
            <a:r>
              <a:rPr lang="zh-CN" altLang="en-US" dirty="0">
                <a:latin typeface="+mj-ea"/>
                <a:ea typeface="+mj-ea"/>
              </a:rPr>
              <a:t>，证明与真实分布均无显著性差异</a:t>
            </a:r>
            <a:endParaRPr lang="en-US" altLang="zh-CN" dirty="0">
              <a:latin typeface="+mj-ea"/>
              <a:ea typeface="+mj-ea"/>
            </a:endParaRPr>
          </a:p>
          <a:p>
            <a:pPr marL="285750" indent="-285750">
              <a:lnSpc>
                <a:spcPct val="150000"/>
              </a:lnSpc>
              <a:buFont typeface="Arial" panose="020B0604020202020204" pitchFamily="34" charset="0"/>
              <a:buChar char="•"/>
            </a:pPr>
            <a:endParaRPr lang="en-US" altLang="zh-CN" dirty="0">
              <a:latin typeface="+mj-ea"/>
              <a:ea typeface="+mj-ea"/>
            </a:endParaRPr>
          </a:p>
          <a:p>
            <a:pPr marL="285750" indent="-285750">
              <a:lnSpc>
                <a:spcPct val="150000"/>
              </a:lnSpc>
              <a:buFont typeface="Arial" panose="020B0604020202020204" pitchFamily="34" charset="0"/>
              <a:buChar char="•"/>
            </a:pPr>
            <a:r>
              <a:rPr lang="en-US" altLang="zh-CN" dirty="0">
                <a:latin typeface="+mj-ea"/>
                <a:ea typeface="+mj-ea"/>
              </a:rPr>
              <a:t>HRC LSTM</a:t>
            </a:r>
            <a:r>
              <a:rPr lang="zh-CN" altLang="en-US" dirty="0">
                <a:latin typeface="+mj-ea"/>
                <a:ea typeface="+mj-ea"/>
              </a:rPr>
              <a:t>不仅能预测换道，并且能够复现换道特征</a:t>
            </a:r>
          </a:p>
        </p:txBody>
      </p:sp>
    </p:spTree>
    <p:extLst>
      <p:ext uri="{BB962C8B-B14F-4D97-AF65-F5344CB8AC3E}">
        <p14:creationId xmlns:p14="http://schemas.microsoft.com/office/powerpoint/2010/main" val="105808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553998"/>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对比与分析</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——vehicle 3073</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913" y="1326780"/>
            <a:ext cx="8621851" cy="4096263"/>
          </a:xfrm>
          <a:prstGeom prst="rect">
            <a:avLst/>
          </a:prstGeom>
        </p:spPr>
      </p:pic>
      <p:sp>
        <p:nvSpPr>
          <p:cNvPr id="11" name="文本框 34"/>
          <p:cNvSpPr txBox="1"/>
          <p:nvPr/>
        </p:nvSpPr>
        <p:spPr>
          <a:xfrm>
            <a:off x="1728560" y="5481264"/>
            <a:ext cx="8209727" cy="1015663"/>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342900" indent="-342900" eaLnBrk="1" fontAlgn="auto" hangingPunct="1">
              <a:lnSpc>
                <a:spcPct val="150000"/>
              </a:lnSpc>
              <a:spcBef>
                <a:spcPts val="0"/>
              </a:spcBef>
              <a:spcAft>
                <a:spcPts val="0"/>
              </a:spcAft>
              <a:buFont typeface="Arial" panose="020B0604020202020204" pitchFamily="34" charset="0"/>
              <a:buChar char="•"/>
            </a:pPr>
            <a:r>
              <a:rPr lang="zh-CN" altLang="en-US" sz="2000" dirty="0">
                <a:solidFill>
                  <a:prstClr val="black"/>
                </a:solidFill>
                <a:latin typeface="+mj-ea"/>
                <a:ea typeface="+mj-ea"/>
              </a:rPr>
              <a:t>再训练消除了无中生有的换道行为</a:t>
            </a:r>
            <a:endParaRPr lang="en-US" altLang="zh-CN" sz="2000" dirty="0">
              <a:solidFill>
                <a:prstClr val="black"/>
              </a:solidFill>
              <a:latin typeface="+mj-ea"/>
              <a:ea typeface="+mj-ea"/>
            </a:endParaRPr>
          </a:p>
          <a:p>
            <a:pPr marL="342900" indent="-342900" eaLnBrk="1" fontAlgn="auto" hangingPunct="1">
              <a:lnSpc>
                <a:spcPct val="150000"/>
              </a:lnSpc>
              <a:spcBef>
                <a:spcPts val="0"/>
              </a:spcBef>
              <a:spcAft>
                <a:spcPts val="0"/>
              </a:spcAft>
              <a:buFont typeface="Arial" panose="020B0604020202020204" pitchFamily="34" charset="0"/>
              <a:buChar char="•"/>
            </a:pPr>
            <a:r>
              <a:rPr lang="zh-CN" altLang="en-US" sz="2000" dirty="0">
                <a:solidFill>
                  <a:prstClr val="black"/>
                </a:solidFill>
                <a:latin typeface="+mj-ea"/>
                <a:ea typeface="+mj-ea"/>
              </a:rPr>
              <a:t>纵向约束提高纵向精度，使得换道决策得到更加准确的周边环境信息</a:t>
            </a:r>
            <a:endParaRPr lang="zh-CN" altLang="en-US" b="1" u="sng" dirty="0">
              <a:solidFill>
                <a:prstClr val="black"/>
              </a:solidFill>
              <a:latin typeface="Segoe UI"/>
              <a:ea typeface="微软雅黑"/>
            </a:endParaRPr>
          </a:p>
        </p:txBody>
      </p:sp>
    </p:spTree>
    <p:extLst>
      <p:ext uri="{BB962C8B-B14F-4D97-AF65-F5344CB8AC3E}">
        <p14:creationId xmlns:p14="http://schemas.microsoft.com/office/powerpoint/2010/main" val="1365121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12" name="文本框 11"/>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3.4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可转移性测试</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959544" y="1520078"/>
            <a:ext cx="4454396" cy="5023300"/>
          </a:xfrm>
          <a:prstGeom prst="rect">
            <a:avLst/>
          </a:prstGeom>
        </p:spPr>
      </p:pic>
      <p:sp>
        <p:nvSpPr>
          <p:cNvPr id="7" name="矩形 1"/>
          <p:cNvSpPr>
            <a:spLocks noChangeArrowheads="1"/>
          </p:cNvSpPr>
          <p:nvPr/>
        </p:nvSpPr>
        <p:spPr bwMode="auto">
          <a:xfrm>
            <a:off x="6403936" y="1767728"/>
            <a:ext cx="4340225" cy="986193"/>
          </a:xfrm>
          <a:prstGeom prst="rect">
            <a:avLst/>
          </a:prstGeom>
          <a:noFill/>
          <a:ln w="127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buFont typeface="Arial" pitchFamily="34" charset="0"/>
              <a:buNone/>
            </a:pPr>
            <a:r>
              <a:rPr lang="zh-CN" altLang="en-US" dirty="0">
                <a:latin typeface="+mj-ea"/>
                <a:ea typeface="+mj-ea"/>
              </a:rPr>
              <a:t>验证模型的</a:t>
            </a:r>
            <a:r>
              <a:rPr lang="zh-CN" altLang="en-US" b="1" dirty="0">
                <a:latin typeface="+mj-ea"/>
                <a:ea typeface="+mj-ea"/>
              </a:rPr>
              <a:t>泛化</a:t>
            </a:r>
            <a:r>
              <a:rPr lang="zh-CN" altLang="en-US" dirty="0">
                <a:latin typeface="+mj-ea"/>
                <a:ea typeface="+mj-ea"/>
              </a:rPr>
              <a:t>能力</a:t>
            </a:r>
          </a:p>
        </p:txBody>
      </p:sp>
      <p:sp>
        <p:nvSpPr>
          <p:cNvPr id="8" name="圆角矩形 42"/>
          <p:cNvSpPr>
            <a:spLocks noChangeArrowheads="1"/>
          </p:cNvSpPr>
          <p:nvPr/>
        </p:nvSpPr>
        <p:spPr bwMode="auto">
          <a:xfrm>
            <a:off x="6529348" y="1520078"/>
            <a:ext cx="1482725" cy="495300"/>
          </a:xfrm>
          <a:prstGeom prst="roundRect">
            <a:avLst>
              <a:gd name="adj" fmla="val 16667"/>
            </a:avLst>
          </a:prstGeom>
          <a:solidFill>
            <a:srgbClr val="0235FF"/>
          </a:solidFill>
          <a:ln>
            <a:noFill/>
          </a:ln>
        </p:spPr>
        <p:txBody>
          <a:bodyPr anchor="ctr"/>
          <a:lstStyle/>
          <a:p>
            <a:pPr algn="ctr">
              <a:buFont typeface="Arial" pitchFamily="34" charset="0"/>
              <a:buNone/>
            </a:pPr>
            <a:r>
              <a:rPr lang="en-US" altLang="zh-CN" b="1" dirty="0">
                <a:solidFill>
                  <a:srgbClr val="FFFFFF"/>
                </a:solidFill>
                <a:latin typeface="微软雅黑" pitchFamily="34" charset="-122"/>
                <a:ea typeface="微软雅黑" pitchFamily="34" charset="-122"/>
              </a:rPr>
              <a:t> </a:t>
            </a:r>
            <a:r>
              <a:rPr lang="zh-CN" altLang="en-US" b="1" dirty="0">
                <a:solidFill>
                  <a:srgbClr val="FFFFFF"/>
                </a:solidFill>
                <a:latin typeface="微软雅黑" pitchFamily="34" charset="-122"/>
                <a:ea typeface="微软雅黑" pitchFamily="34" charset="-122"/>
              </a:rPr>
              <a:t>目的</a:t>
            </a:r>
          </a:p>
        </p:txBody>
      </p:sp>
      <p:sp>
        <p:nvSpPr>
          <p:cNvPr id="9" name="矩形 44"/>
          <p:cNvSpPr>
            <a:spLocks noChangeArrowheads="1"/>
          </p:cNvSpPr>
          <p:nvPr/>
        </p:nvSpPr>
        <p:spPr bwMode="auto">
          <a:xfrm>
            <a:off x="6403936" y="3249221"/>
            <a:ext cx="4340225" cy="3182049"/>
          </a:xfrm>
          <a:prstGeom prst="rect">
            <a:avLst/>
          </a:prstGeom>
          <a:noFill/>
          <a:ln w="127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285750" indent="-285750">
              <a:buFont typeface="Arial" panose="020B0604020202020204" pitchFamily="34" charset="0"/>
              <a:buChar char="•"/>
            </a:pPr>
            <a:r>
              <a:rPr lang="zh-CN" altLang="en-US" dirty="0">
                <a:latin typeface="+mj-ea"/>
                <a:ea typeface="+mj-ea"/>
              </a:rPr>
              <a:t>全长</a:t>
            </a:r>
            <a:r>
              <a:rPr lang="en-US" altLang="zh-CN" dirty="0">
                <a:latin typeface="+mj-ea"/>
                <a:ea typeface="+mj-ea"/>
              </a:rPr>
              <a:t>2100ft</a:t>
            </a:r>
            <a:r>
              <a:rPr lang="zh-CN" altLang="en-US" dirty="0">
                <a:latin typeface="+mj-ea"/>
                <a:ea typeface="+mj-ea"/>
              </a:rPr>
              <a:t>，共</a:t>
            </a:r>
            <a:r>
              <a:rPr lang="en-US" altLang="zh-CN" dirty="0">
                <a:latin typeface="+mj-ea"/>
                <a:ea typeface="+mj-ea"/>
              </a:rPr>
              <a:t>5</a:t>
            </a:r>
            <a:r>
              <a:rPr lang="zh-CN" altLang="en-US" dirty="0">
                <a:latin typeface="+mj-ea"/>
                <a:ea typeface="+mj-ea"/>
              </a:rPr>
              <a:t>车道，最右车道为上下匝道的辅助车道</a:t>
            </a:r>
            <a:endParaRPr lang="en-US" altLang="zh-CN" dirty="0">
              <a:latin typeface="+mj-ea"/>
              <a:ea typeface="+mj-ea"/>
            </a:endParaRPr>
          </a:p>
          <a:p>
            <a:pPr marL="285750" indent="-285750">
              <a:buFont typeface="Arial" panose="020B0604020202020204" pitchFamily="34" charset="0"/>
              <a:buChar char="•"/>
            </a:pPr>
            <a:endParaRPr lang="en-US" altLang="zh-CN" dirty="0">
              <a:latin typeface="+mj-ea"/>
              <a:ea typeface="+mj-ea"/>
            </a:endParaRPr>
          </a:p>
          <a:p>
            <a:pPr marL="285750" indent="-285750">
              <a:buFont typeface="Arial" panose="020B0604020202020204" pitchFamily="34" charset="0"/>
              <a:buChar char="•"/>
            </a:pPr>
            <a:r>
              <a:rPr lang="zh-CN" altLang="en-US" dirty="0">
                <a:latin typeface="+mj-ea"/>
                <a:ea typeface="+mj-ea"/>
              </a:rPr>
              <a:t>选取中间三车道</a:t>
            </a:r>
            <a:r>
              <a:rPr lang="en-US" altLang="zh-CN" dirty="0">
                <a:latin typeface="+mj-ea"/>
                <a:ea typeface="+mj-ea"/>
              </a:rPr>
              <a:t>5</a:t>
            </a:r>
            <a:r>
              <a:rPr lang="zh-CN" altLang="en-US" dirty="0">
                <a:latin typeface="+mj-ea"/>
                <a:ea typeface="+mj-ea"/>
              </a:rPr>
              <a:t>分钟左右轨迹数据，并与</a:t>
            </a:r>
            <a:r>
              <a:rPr lang="en-US" altLang="zh-CN" dirty="0">
                <a:latin typeface="+mj-ea"/>
                <a:ea typeface="+mj-ea"/>
              </a:rPr>
              <a:t>I-80</a:t>
            </a:r>
            <a:r>
              <a:rPr lang="zh-CN" altLang="en-US" dirty="0">
                <a:latin typeface="+mj-ea"/>
                <a:ea typeface="+mj-ea"/>
              </a:rPr>
              <a:t>数据处理类似提取共</a:t>
            </a:r>
            <a:r>
              <a:rPr lang="en-US" altLang="zh-CN" b="1" dirty="0">
                <a:latin typeface="+mj-ea"/>
                <a:ea typeface="+mj-ea"/>
              </a:rPr>
              <a:t>24w+</a:t>
            </a:r>
            <a:r>
              <a:rPr lang="zh-CN" altLang="en-US" dirty="0">
                <a:latin typeface="+mj-ea"/>
                <a:ea typeface="+mj-ea"/>
              </a:rPr>
              <a:t>条数据</a:t>
            </a:r>
            <a:endParaRPr lang="en-US" altLang="zh-CN" dirty="0">
              <a:latin typeface="+mj-ea"/>
              <a:ea typeface="+mj-ea"/>
            </a:endParaRPr>
          </a:p>
          <a:p>
            <a:pPr marL="285750" indent="-285750">
              <a:buFont typeface="Arial" panose="020B0604020202020204" pitchFamily="34" charset="0"/>
              <a:buChar char="•"/>
            </a:pPr>
            <a:endParaRPr lang="en-US" altLang="zh-CN" dirty="0">
              <a:latin typeface="+mj-ea"/>
              <a:ea typeface="+mj-ea"/>
            </a:endParaRPr>
          </a:p>
          <a:p>
            <a:pPr marL="285750" indent="-285750">
              <a:buFont typeface="Arial" panose="020B0604020202020204" pitchFamily="34" charset="0"/>
              <a:buChar char="•"/>
            </a:pPr>
            <a:r>
              <a:rPr lang="zh-CN" altLang="en-US" dirty="0">
                <a:latin typeface="+mj-ea"/>
                <a:ea typeface="+mj-ea"/>
              </a:rPr>
              <a:t>选取经</a:t>
            </a:r>
            <a:r>
              <a:rPr lang="en-US" altLang="zh-CN" dirty="0">
                <a:latin typeface="+mj-ea"/>
                <a:ea typeface="+mj-ea"/>
              </a:rPr>
              <a:t>I-80</a:t>
            </a:r>
            <a:r>
              <a:rPr lang="zh-CN" altLang="en-US" dirty="0">
                <a:latin typeface="+mj-ea"/>
                <a:ea typeface="+mj-ea"/>
              </a:rPr>
              <a:t>数据集训练后的</a:t>
            </a:r>
            <a:r>
              <a:rPr lang="en-US" altLang="zh-CN" b="1" dirty="0">
                <a:latin typeface="+mj-ea"/>
                <a:ea typeface="+mj-ea"/>
              </a:rPr>
              <a:t>HRC LSTM </a:t>
            </a:r>
            <a:r>
              <a:rPr lang="zh-CN" altLang="en-US" dirty="0">
                <a:latin typeface="+mj-ea"/>
                <a:ea typeface="+mj-ea"/>
              </a:rPr>
              <a:t>模型进行验证</a:t>
            </a:r>
            <a:endParaRPr lang="en-US" altLang="zh-CN" dirty="0">
              <a:latin typeface="+mj-ea"/>
              <a:ea typeface="+mj-ea"/>
            </a:endParaRPr>
          </a:p>
        </p:txBody>
      </p:sp>
      <p:sp>
        <p:nvSpPr>
          <p:cNvPr id="10" name="圆角矩形 45"/>
          <p:cNvSpPr>
            <a:spLocks noChangeArrowheads="1"/>
          </p:cNvSpPr>
          <p:nvPr/>
        </p:nvSpPr>
        <p:spPr bwMode="auto">
          <a:xfrm>
            <a:off x="6529348" y="3001571"/>
            <a:ext cx="1482725" cy="495300"/>
          </a:xfrm>
          <a:prstGeom prst="roundRect">
            <a:avLst>
              <a:gd name="adj" fmla="val 16667"/>
            </a:avLst>
          </a:prstGeom>
          <a:solidFill>
            <a:srgbClr val="0235FF"/>
          </a:solidFill>
          <a:ln>
            <a:noFill/>
          </a:ln>
        </p:spPr>
        <p:txBody>
          <a:bodyPr anchor="ctr"/>
          <a:lstStyle/>
          <a:p>
            <a:pPr algn="ctr">
              <a:buFont typeface="Arial" pitchFamily="34" charset="0"/>
              <a:buNone/>
            </a:pPr>
            <a:r>
              <a:rPr lang="zh-CN" altLang="en-US" b="1" dirty="0">
                <a:solidFill>
                  <a:srgbClr val="FFFFFF"/>
                </a:solidFill>
                <a:latin typeface="微软雅黑" pitchFamily="34" charset="-122"/>
                <a:ea typeface="微软雅黑" pitchFamily="34" charset="-122"/>
              </a:rPr>
              <a:t>基本情况</a:t>
            </a:r>
          </a:p>
        </p:txBody>
      </p:sp>
    </p:spTree>
    <p:extLst>
      <p:ext uri="{BB962C8B-B14F-4D97-AF65-F5344CB8AC3E}">
        <p14:creationId xmlns:p14="http://schemas.microsoft.com/office/powerpoint/2010/main" val="774343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3.4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可转移性测试</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5699297" y="1493033"/>
          <a:ext cx="5914029" cy="3895853"/>
        </p:xfrm>
        <a:graphic>
          <a:graphicData uri="http://schemas.openxmlformats.org/drawingml/2006/table">
            <a:tbl>
              <a:tblPr firstRow="1" firstCol="1" bandRow="1"/>
              <a:tblGrid>
                <a:gridCol w="955343">
                  <a:extLst>
                    <a:ext uri="{9D8B030D-6E8A-4147-A177-3AD203B41FA5}">
                      <a16:colId xmlns:a16="http://schemas.microsoft.com/office/drawing/2014/main" val="20000"/>
                    </a:ext>
                  </a:extLst>
                </a:gridCol>
                <a:gridCol w="975580">
                  <a:extLst>
                    <a:ext uri="{9D8B030D-6E8A-4147-A177-3AD203B41FA5}">
                      <a16:colId xmlns:a16="http://schemas.microsoft.com/office/drawing/2014/main" val="20001"/>
                    </a:ext>
                  </a:extLst>
                </a:gridCol>
                <a:gridCol w="1276301">
                  <a:extLst>
                    <a:ext uri="{9D8B030D-6E8A-4147-A177-3AD203B41FA5}">
                      <a16:colId xmlns:a16="http://schemas.microsoft.com/office/drawing/2014/main" val="20002"/>
                    </a:ext>
                  </a:extLst>
                </a:gridCol>
                <a:gridCol w="1378424">
                  <a:extLst>
                    <a:ext uri="{9D8B030D-6E8A-4147-A177-3AD203B41FA5}">
                      <a16:colId xmlns:a16="http://schemas.microsoft.com/office/drawing/2014/main" val="20003"/>
                    </a:ext>
                  </a:extLst>
                </a:gridCol>
                <a:gridCol w="1328381">
                  <a:extLst>
                    <a:ext uri="{9D8B030D-6E8A-4147-A177-3AD203B41FA5}">
                      <a16:colId xmlns:a16="http://schemas.microsoft.com/office/drawing/2014/main" val="20004"/>
                    </a:ext>
                  </a:extLst>
                </a:gridCol>
              </a:tblGrid>
              <a:tr h="855775">
                <a:tc rowSpan="2">
                  <a:txBody>
                    <a:bodyPr/>
                    <a:lstStyle/>
                    <a:p>
                      <a:pPr algn="ctr">
                        <a:lnSpc>
                          <a:spcPct val="150000"/>
                        </a:lnSpc>
                        <a:spcAft>
                          <a:spcPts val="0"/>
                        </a:spcAft>
                      </a:pPr>
                      <a:r>
                        <a:rPr lang="en-US" sz="1400" b="1" kern="100" dirty="0">
                          <a:effectLst/>
                          <a:latin typeface="Times New Roman" panose="02020603050405020304" pitchFamily="18" charset="0"/>
                          <a:ea typeface="宋体" panose="02010600030101010101" pitchFamily="2" charset="-122"/>
                        </a:rPr>
                        <a:t>Dataset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gridSpan="2">
                  <a:txBody>
                    <a:bodyPr/>
                    <a:lstStyle/>
                    <a:p>
                      <a:pPr algn="ctr">
                        <a:lnSpc>
                          <a:spcPct val="150000"/>
                        </a:lnSpc>
                        <a:spcAft>
                          <a:spcPts val="0"/>
                        </a:spcAft>
                      </a:pPr>
                      <a:r>
                        <a:rPr lang="en-US" sz="1400" b="1" kern="100">
                          <a:effectLst/>
                          <a:latin typeface="Times New Roman" panose="02020603050405020304" pitchFamily="18" charset="0"/>
                          <a:ea typeface="宋体" panose="02010600030101010101" pitchFamily="2" charset="-122"/>
                        </a:rPr>
                        <a:t>Overall</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1400" b="1" kern="100">
                          <a:effectLst/>
                          <a:latin typeface="Times New Roman" panose="02020603050405020304" pitchFamily="18" charset="0"/>
                          <a:ea typeface="宋体" panose="02010600030101010101" pitchFamily="2" charset="-122"/>
                        </a:rPr>
                        <a:t>Longitudinal</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b="1" kern="100">
                          <a:effectLst/>
                          <a:latin typeface="Times New Roman" panose="02020603050405020304" pitchFamily="18" charset="0"/>
                          <a:ea typeface="宋体" panose="02010600030101010101" pitchFamily="2" charset="-122"/>
                        </a:rPr>
                        <a:t>Lateral</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1328528">
                <a:tc vMerge="1">
                  <a:txBody>
                    <a:bodyPr/>
                    <a:lstStyle/>
                    <a:p>
                      <a:endParaRPr lang="zh-CN" altLang="en-US"/>
                    </a:p>
                  </a:txBody>
                  <a:tcPr/>
                </a:tc>
                <a:tc>
                  <a:txBody>
                    <a:bodyPr/>
                    <a:lstStyle/>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Model error</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Reasonable prediction rate</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Longitudinal error</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Successful </a:t>
                      </a:r>
                    </a:p>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prediction rate</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855775">
                <a:tc>
                  <a:txBody>
                    <a:bodyPr/>
                    <a:lstStyle/>
                    <a:p>
                      <a:pPr algn="ctr">
                        <a:lnSpc>
                          <a:spcPct val="150000"/>
                        </a:lnSpc>
                        <a:spcAft>
                          <a:spcPts val="0"/>
                        </a:spcAft>
                      </a:pPr>
                      <a:r>
                        <a:rPr lang="en-US" sz="1400" b="1" kern="100">
                          <a:effectLst/>
                          <a:latin typeface="Times New Roman" panose="02020603050405020304" pitchFamily="18" charset="0"/>
                          <a:ea typeface="宋体" panose="02010600030101010101" pitchFamily="2" charset="-122"/>
                        </a:rPr>
                        <a:t>I-80</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0.064 </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96%</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0.057 </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100%</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extLst>
                  <a:ext uri="{0D108BD9-81ED-4DB2-BD59-A6C34878D82A}">
                    <a16:rowId xmlns:a16="http://schemas.microsoft.com/office/drawing/2014/main" val="10002"/>
                  </a:ext>
                </a:extLst>
              </a:tr>
              <a:tr h="855775">
                <a:tc>
                  <a:txBody>
                    <a:bodyPr/>
                    <a:lstStyle/>
                    <a:p>
                      <a:pPr algn="ctr">
                        <a:lnSpc>
                          <a:spcPct val="150000"/>
                        </a:lnSpc>
                        <a:spcAft>
                          <a:spcPts val="0"/>
                        </a:spcAft>
                      </a:pPr>
                      <a:r>
                        <a:rPr lang="en-US" sz="1400" b="1" kern="100" dirty="0">
                          <a:effectLst/>
                          <a:latin typeface="Times New Roman" panose="02020603050405020304" pitchFamily="18" charset="0"/>
                          <a:ea typeface="宋体" panose="02010600030101010101" pitchFamily="2" charset="-122"/>
                        </a:rPr>
                        <a:t>US-101</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0.051 </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94%</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a:effectLst/>
                          <a:latin typeface="Times New Roman" panose="02020603050405020304" pitchFamily="18" charset="0"/>
                          <a:ea typeface="宋体" panose="02010600030101010101" pitchFamily="2" charset="-122"/>
                        </a:rPr>
                        <a:t>0.047 </a:t>
                      </a:r>
                      <a:endParaRPr lang="zh-CN" sz="1400" kern="1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Times New Roman" panose="02020603050405020304" pitchFamily="18" charset="0"/>
                          <a:ea typeface="宋体" panose="02010600030101010101" pitchFamily="2" charset="-122"/>
                        </a:rPr>
                        <a:t>100%</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994" y="1493033"/>
            <a:ext cx="4691407" cy="2371039"/>
          </a:xfrm>
          <a:prstGeom prst="rect">
            <a:avLst/>
          </a:prstGeom>
        </p:spPr>
      </p:pic>
      <p:pic>
        <p:nvPicPr>
          <p:cNvPr id="8" name="图片 7"/>
          <p:cNvPicPr/>
          <p:nvPr/>
        </p:nvPicPr>
        <p:blipFill rotWithShape="1">
          <a:blip r:embed="rId4" cstate="print">
            <a:extLst>
              <a:ext uri="{28A0092B-C50C-407E-A947-70E740481C1C}">
                <a14:useLocalDpi xmlns:a14="http://schemas.microsoft.com/office/drawing/2010/main" val="0"/>
              </a:ext>
            </a:extLst>
          </a:blip>
          <a:srcRect l="7291" t="9534" r="8160"/>
          <a:stretch/>
        </p:blipFill>
        <p:spPr bwMode="auto">
          <a:xfrm>
            <a:off x="585936" y="4168289"/>
            <a:ext cx="4476465" cy="2441194"/>
          </a:xfrm>
          <a:prstGeom prst="rect">
            <a:avLst/>
          </a:prstGeom>
          <a:ln>
            <a:noFill/>
          </a:ln>
          <a:extLst>
            <a:ext uri="{53640926-AAD7-44D8-BBD7-CCE9431645EC}">
              <a14:shadowObscured xmlns:a14="http://schemas.microsoft.com/office/drawing/2010/main"/>
            </a:ext>
          </a:extLst>
        </p:spPr>
      </p:pic>
      <p:sp>
        <p:nvSpPr>
          <p:cNvPr id="9" name="文本框 34"/>
          <p:cNvSpPr txBox="1"/>
          <p:nvPr/>
        </p:nvSpPr>
        <p:spPr>
          <a:xfrm>
            <a:off x="5699297" y="5646861"/>
            <a:ext cx="5767242" cy="78707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285750" indent="-285750" algn="just" eaLnBrk="1" fontAlgn="auto" hangingPunct="1">
              <a:lnSpc>
                <a:spcPct val="150000"/>
              </a:lnSpc>
              <a:spcBef>
                <a:spcPts val="0"/>
              </a:spcBef>
              <a:spcAft>
                <a:spcPts val="0"/>
              </a:spcAft>
              <a:buFont typeface="Arial" panose="020B0604020202020204" pitchFamily="34" charset="0"/>
              <a:buChar char="•"/>
            </a:pPr>
            <a:r>
              <a:rPr lang="zh-CN" altLang="en-US" sz="1600" dirty="0">
                <a:solidFill>
                  <a:prstClr val="black"/>
                </a:solidFill>
                <a:latin typeface="+mj-ea"/>
                <a:ea typeface="+mj-ea"/>
              </a:rPr>
              <a:t>各项指标与</a:t>
            </a:r>
            <a:r>
              <a:rPr lang="en-US" altLang="zh-CN" sz="1600" dirty="0">
                <a:solidFill>
                  <a:prstClr val="black"/>
                </a:solidFill>
                <a:latin typeface="+mj-ea"/>
                <a:ea typeface="+mj-ea"/>
              </a:rPr>
              <a:t>I-80</a:t>
            </a:r>
            <a:r>
              <a:rPr lang="zh-CN" altLang="en-US" sz="1600" dirty="0">
                <a:solidFill>
                  <a:prstClr val="black"/>
                </a:solidFill>
                <a:latin typeface="+mj-ea"/>
                <a:ea typeface="+mj-ea"/>
              </a:rPr>
              <a:t>数据集接近，轨迹拟合度高，换道间隙分布无显著差异，证明</a:t>
            </a:r>
            <a:r>
              <a:rPr lang="zh-CN" altLang="en-US" sz="1600" b="1" dirty="0">
                <a:solidFill>
                  <a:prstClr val="black"/>
                </a:solidFill>
                <a:latin typeface="+mj-ea"/>
                <a:ea typeface="+mj-ea"/>
              </a:rPr>
              <a:t>可转移性较好</a:t>
            </a:r>
          </a:p>
        </p:txBody>
      </p:sp>
    </p:spTree>
    <p:extLst>
      <p:ext uri="{BB962C8B-B14F-4D97-AF65-F5344CB8AC3E}">
        <p14:creationId xmlns:p14="http://schemas.microsoft.com/office/powerpoint/2010/main" val="77595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613E9E-5B94-408F-9296-5ADB5A072763}"/>
              </a:ext>
            </a:extLst>
          </p:cNvPr>
          <p:cNvPicPr>
            <a:picLocks noChangeAspect="1"/>
          </p:cNvPicPr>
          <p:nvPr/>
        </p:nvPicPr>
        <p:blipFill rotWithShape="1">
          <a:blip r:embed="rId2">
            <a:extLst>
              <a:ext uri="{28A0092B-C50C-407E-A947-70E740481C1C}">
                <a14:useLocalDpi xmlns:a14="http://schemas.microsoft.com/office/drawing/2010/main" val="0"/>
              </a:ext>
            </a:extLst>
          </a:blip>
          <a:srcRect l="2021" t="1918" r="1734" b="6644"/>
          <a:stretch/>
        </p:blipFill>
        <p:spPr>
          <a:xfrm>
            <a:off x="1408670" y="1232009"/>
            <a:ext cx="4500000" cy="4715320"/>
          </a:xfrm>
          <a:prstGeom prst="rect">
            <a:avLst/>
          </a:prstGeom>
        </p:spPr>
      </p:pic>
      <p:sp>
        <p:nvSpPr>
          <p:cNvPr id="4" name="文本框 3">
            <a:extLst>
              <a:ext uri="{FF2B5EF4-FFF2-40B4-BE49-F238E27FC236}">
                <a16:creationId xmlns:a16="http://schemas.microsoft.com/office/drawing/2014/main" id="{0D5DC778-B5E0-4DC3-9A1E-454D6D1F520F}"/>
              </a:ext>
            </a:extLst>
          </p:cNvPr>
          <p:cNvSpPr txBox="1"/>
          <p:nvPr/>
        </p:nvSpPr>
        <p:spPr>
          <a:xfrm>
            <a:off x="6874711" y="1402248"/>
            <a:ext cx="3903796" cy="584775"/>
          </a:xfrm>
          <a:prstGeom prst="rect">
            <a:avLst/>
          </a:prstGeom>
          <a:noFill/>
        </p:spPr>
        <p:txBody>
          <a:bodyPr wrap="square" rtlCol="0">
            <a:spAutoFit/>
          </a:bodyPr>
          <a:lstStyle/>
          <a:p>
            <a:r>
              <a:rPr lang="zh-CN" altLang="en-US" sz="2400" b="1" spc="120" dirty="0">
                <a:solidFill>
                  <a:schemeClr val="tx1">
                    <a:lumMod val="85000"/>
                    <a:lumOff val="15000"/>
                  </a:schemeClr>
                </a:solidFill>
                <a:latin typeface="微软雅黑" panose="020B0503020204020204" pitchFamily="34" charset="-122"/>
                <a:ea typeface="微软雅黑" panose="020B0503020204020204" pitchFamily="34" charset="-122"/>
              </a:rPr>
              <a:t>以</a:t>
            </a:r>
            <a:r>
              <a:rPr lang="zh-CN" altLang="en-US" sz="3200" b="1" spc="120" dirty="0">
                <a:solidFill>
                  <a:schemeClr val="tx1">
                    <a:lumMod val="85000"/>
                    <a:lumOff val="15000"/>
                  </a:schemeClr>
                </a:solidFill>
                <a:latin typeface="微软雅黑" panose="020B0503020204020204" pitchFamily="34" charset="-122"/>
                <a:ea typeface="微软雅黑" panose="020B0503020204020204" pitchFamily="34" charset="-122"/>
              </a:rPr>
              <a:t>第一</a:t>
            </a:r>
            <a:r>
              <a:rPr lang="zh-CN" altLang="en-US" sz="2400" b="1" spc="120" dirty="0">
                <a:solidFill>
                  <a:schemeClr val="tx1">
                    <a:lumMod val="85000"/>
                    <a:lumOff val="15000"/>
                  </a:schemeClr>
                </a:solidFill>
                <a:latin typeface="微软雅黑" panose="020B0503020204020204" pitchFamily="34" charset="-122"/>
                <a:ea typeface="微软雅黑" panose="020B0503020204020204" pitchFamily="34" charset="-122"/>
              </a:rPr>
              <a:t>作者发表</a:t>
            </a:r>
            <a:r>
              <a:rPr lang="en-US" altLang="zh-CN" sz="3200" b="1" spc="120" dirty="0">
                <a:solidFill>
                  <a:schemeClr val="tx1">
                    <a:lumMod val="85000"/>
                    <a:lumOff val="15000"/>
                  </a:schemeClr>
                </a:solidFill>
                <a:latin typeface="微软雅黑" panose="020B0503020204020204" pitchFamily="34" charset="-122"/>
                <a:ea typeface="微软雅黑" panose="020B0503020204020204" pitchFamily="34" charset="-122"/>
              </a:rPr>
              <a:t>TR-C</a:t>
            </a:r>
            <a:endParaRPr lang="zh-CN" altLang="en-US" sz="3200" b="1"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A56816-075B-4250-B144-F4C2CD83701C}"/>
              </a:ext>
            </a:extLst>
          </p:cNvPr>
          <p:cNvSpPr txBox="1"/>
          <p:nvPr/>
        </p:nvSpPr>
        <p:spPr>
          <a:xfrm>
            <a:off x="6874711" y="2138368"/>
            <a:ext cx="3903796" cy="2027863"/>
          </a:xfrm>
          <a:prstGeom prst="rect">
            <a:avLst/>
          </a:prstGeom>
          <a:noFill/>
        </p:spPr>
        <p:txBody>
          <a:bodyPr wrap="square" rtlCol="0">
            <a:spAutoFit/>
          </a:bodyPr>
          <a:lstStyle>
            <a:defPPr>
              <a:defRPr lang="zh-CN"/>
            </a:defPPr>
            <a:lvl1pPr>
              <a:lnSpc>
                <a:spcPct val="120000"/>
              </a:lnSpc>
              <a:defRPr sz="1000">
                <a:solidFill>
                  <a:schemeClr val="tx1">
                    <a:lumMod val="95000"/>
                    <a:lumOff val="5000"/>
                  </a:schemeClr>
                </a:solidFill>
                <a:latin typeface="微软雅黑 Light" panose="020B0502040204020203" pitchFamily="34" charset="-122"/>
                <a:ea typeface="微软雅黑 Light" panose="020B0502040204020203" pitchFamily="34" charset="-122"/>
                <a:cs typeface="Calibri Light" panose="020F0302020204030204" pitchFamily="34" charset="0"/>
              </a:defRPr>
            </a:lvl1pPr>
          </a:lstStyle>
          <a:p>
            <a:r>
              <a:rPr lang="zh-CN" altLang="en-US" dirty="0"/>
              <a:t>针对驾驶行为受历史影响以及循环预测中累积误差导致的轨迹偏移问题，在原有</a:t>
            </a:r>
            <a:r>
              <a:rPr lang="en-US" altLang="zh-CN" dirty="0"/>
              <a:t>LSTM</a:t>
            </a:r>
            <a:r>
              <a:rPr lang="zh-CN" altLang="en-US" dirty="0"/>
              <a:t>的基础上加入再训练以及纵向约束的方法即</a:t>
            </a:r>
            <a:r>
              <a:rPr lang="en-US" altLang="zh-CN" dirty="0"/>
              <a:t>HRC-LSTM</a:t>
            </a:r>
            <a:r>
              <a:rPr lang="zh-CN" altLang="en-US" dirty="0"/>
              <a:t>，以准确预测单车轨迹，并针对跟驰和换道行为预测及交通流状态预测进行分析，结果表明均有较高的一致性，以第一作者发表论文于交通领域顶刊 </a:t>
            </a:r>
            <a:r>
              <a:rPr lang="en-US" altLang="zh-CN" dirty="0"/>
              <a:t>Transportation Research Part C</a:t>
            </a:r>
          </a:p>
          <a:p>
            <a:r>
              <a:rPr lang="en-US" altLang="zh-CN" sz="1400" b="1" dirty="0">
                <a:latin typeface="微软雅黑" panose="020B0503020204020204" pitchFamily="34" charset="-122"/>
                <a:ea typeface="微软雅黑" panose="020B0503020204020204" pitchFamily="34" charset="-122"/>
              </a:rPr>
              <a:t>SCI IF-5.775  JCR Q1 </a:t>
            </a:r>
            <a:r>
              <a:rPr lang="zh-CN" altLang="en-US" sz="1400" b="1" dirty="0">
                <a:latin typeface="微软雅黑" panose="020B0503020204020204" pitchFamily="34" charset="-122"/>
                <a:ea typeface="微软雅黑" panose="020B0503020204020204" pitchFamily="34" charset="-122"/>
              </a:rPr>
              <a:t>区</a:t>
            </a:r>
            <a:endParaRPr lang="en-US" altLang="zh-CN" sz="1400" b="1" dirty="0">
              <a:latin typeface="微软雅黑" panose="020B0503020204020204" pitchFamily="34" charset="-122"/>
              <a:ea typeface="微软雅黑" panose="020B0503020204020204" pitchFamily="34" charset="-122"/>
            </a:endParaRPr>
          </a:p>
          <a:p>
            <a:endParaRPr lang="en-US" altLang="zh-CN" sz="1400" b="1" dirty="0">
              <a:latin typeface="微软雅黑" panose="020B0503020204020204" pitchFamily="34" charset="-122"/>
              <a:ea typeface="微软雅黑" panose="020B0503020204020204" pitchFamily="34" charset="-122"/>
            </a:endParaRPr>
          </a:p>
          <a:p>
            <a:r>
              <a:rPr lang="en-US" altLang="zh-CN" sz="1400" b="1" dirty="0">
                <a:latin typeface="微软雅黑" panose="020B0503020204020204" pitchFamily="34" charset="-122"/>
                <a:ea typeface="微软雅黑" panose="020B0503020204020204" pitchFamily="34" charset="-122"/>
              </a:rPr>
              <a:t>https://www.sciencedirect.com/science/article/abs/pii/S0968090X18308003</a:t>
            </a:r>
            <a:endParaRPr lang="zh-CN" altLang="en-US" sz="1400" b="1"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E1E43580-57C1-4A53-9CF5-D8CEBED3C0F3}"/>
              </a:ext>
            </a:extLst>
          </p:cNvPr>
          <p:cNvCxnSpPr/>
          <p:nvPr/>
        </p:nvCxnSpPr>
        <p:spPr>
          <a:xfrm>
            <a:off x="1521355" y="2933420"/>
            <a:ext cx="563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B50DA9B-046A-4520-B17E-5ABA852AF3BE}"/>
              </a:ext>
            </a:extLst>
          </p:cNvPr>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1.1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背景</a:t>
            </a:r>
            <a:endParaRPr lang="en-US" altLang="zh-CN" sz="2000" dirty="0">
              <a:solidFill>
                <a:srgbClr val="0235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9170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846291-6AF0-4399-9CB7-3BB2FBD2EE76}"/>
              </a:ext>
            </a:extLst>
          </p:cNvPr>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4.1 Amazon</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云服务应用</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249C233-8673-40B2-9E69-74D90FEBA9BC}"/>
              </a:ext>
            </a:extLst>
          </p:cNvPr>
          <p:cNvPicPr>
            <a:picLocks noChangeAspect="1"/>
          </p:cNvPicPr>
          <p:nvPr/>
        </p:nvPicPr>
        <p:blipFill rotWithShape="1">
          <a:blip r:embed="rId2">
            <a:extLst>
              <a:ext uri="{28A0092B-C50C-407E-A947-70E740481C1C}">
                <a14:useLocalDpi xmlns:a14="http://schemas.microsoft.com/office/drawing/2010/main" val="0"/>
              </a:ext>
            </a:extLst>
          </a:blip>
          <a:srcRect t="6594" b="3703"/>
          <a:stretch/>
        </p:blipFill>
        <p:spPr>
          <a:xfrm>
            <a:off x="2363891" y="1298062"/>
            <a:ext cx="7959577" cy="4759960"/>
          </a:xfrm>
          <a:prstGeom prst="rect">
            <a:avLst/>
          </a:prstGeom>
        </p:spPr>
      </p:pic>
      <p:sp>
        <p:nvSpPr>
          <p:cNvPr id="7" name="文本框 6">
            <a:extLst>
              <a:ext uri="{FF2B5EF4-FFF2-40B4-BE49-F238E27FC236}">
                <a16:creationId xmlns:a16="http://schemas.microsoft.com/office/drawing/2014/main" id="{68EF522A-F0BC-401E-A0E6-887BD8429967}"/>
              </a:ext>
            </a:extLst>
          </p:cNvPr>
          <p:cNvSpPr txBox="1"/>
          <p:nvPr/>
        </p:nvSpPr>
        <p:spPr>
          <a:xfrm>
            <a:off x="2363891" y="6430447"/>
            <a:ext cx="88188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运行链接：https://hrc-lstm-aaff.notebook.cn-north-1.sagemaker.com.cn/notebooks/deploy_hrc_lstm.ipynb#</a:t>
            </a:r>
          </a:p>
        </p:txBody>
      </p:sp>
    </p:spTree>
    <p:extLst>
      <p:ext uri="{BB962C8B-B14F-4D97-AF65-F5344CB8AC3E}">
        <p14:creationId xmlns:p14="http://schemas.microsoft.com/office/powerpoint/2010/main" val="412934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4.2 DEMO</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展示</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BAD747F7-669E-4D45-9FA4-A4908E49A2FE}"/>
              </a:ext>
            </a:extLst>
          </p:cNvPr>
          <p:cNvPicPr>
            <a:picLocks noChangeAspect="1"/>
          </p:cNvPicPr>
          <p:nvPr/>
        </p:nvPicPr>
        <p:blipFill rotWithShape="1">
          <a:blip r:embed="rId3"/>
          <a:srcRect t="16263" b="4494"/>
          <a:stretch/>
        </p:blipFill>
        <p:spPr>
          <a:xfrm>
            <a:off x="952500" y="1192749"/>
            <a:ext cx="10287000" cy="5434520"/>
          </a:xfrm>
          <a:prstGeom prst="rect">
            <a:avLst/>
          </a:prstGeom>
        </p:spPr>
      </p:pic>
    </p:spTree>
    <p:extLst>
      <p:ext uri="{BB962C8B-B14F-4D97-AF65-F5344CB8AC3E}">
        <p14:creationId xmlns:p14="http://schemas.microsoft.com/office/powerpoint/2010/main" val="212119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0975" y="69562"/>
            <a:ext cx="4136420" cy="523220"/>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cs typeface="+mn-ea"/>
                <a:sym typeface="+mn-lt"/>
              </a:rPr>
              <a:t>1. </a:t>
            </a:r>
            <a:r>
              <a:rPr lang="zh-CN" altLang="en-US" sz="2800" dirty="0">
                <a:solidFill>
                  <a:schemeClr val="bg1"/>
                </a:solidFill>
                <a:latin typeface="Impact" panose="020B0806030902050204" pitchFamily="34" charset="0"/>
                <a:cs typeface="+mn-ea"/>
                <a:sym typeface="+mn-lt"/>
              </a:rPr>
              <a:t>背景概述</a:t>
            </a:r>
          </a:p>
        </p:txBody>
      </p:sp>
      <p:sp>
        <p:nvSpPr>
          <p:cNvPr id="31" name="文本框 30"/>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1.2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驾驶行为模型研究目的</a:t>
            </a:r>
            <a:endParaRPr lang="en-US" altLang="zh-CN" sz="2000" dirty="0">
              <a:solidFill>
                <a:srgbClr val="0235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2502035" y="1642030"/>
            <a:ext cx="6833034" cy="2092540"/>
            <a:chOff x="2788638" y="1655677"/>
            <a:chExt cx="6833034" cy="209254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backgroundRemoval t="1186" b="88933" l="2156" r="98383"/>
                      </a14:imgEffect>
                    </a14:imgLayer>
                  </a14:imgProps>
                </a:ext>
              </a:extLst>
            </a:blip>
            <a:srcRect b="13166"/>
            <a:stretch/>
          </p:blipFill>
          <p:spPr>
            <a:xfrm>
              <a:off x="2788638" y="1655677"/>
              <a:ext cx="3533775" cy="2092540"/>
            </a:xfrm>
            <a:prstGeom prst="rect">
              <a:avLst/>
            </a:prstGeom>
          </p:spPr>
        </p:pic>
        <p:sp>
          <p:nvSpPr>
            <p:cNvPr id="12" name="矩形 11"/>
            <p:cNvSpPr/>
            <p:nvPr/>
          </p:nvSpPr>
          <p:spPr>
            <a:xfrm>
              <a:off x="6366818" y="1762905"/>
              <a:ext cx="3254854" cy="1902941"/>
            </a:xfrm>
            <a:prstGeom prst="rect">
              <a:avLst/>
            </a:prstGeom>
            <a:solidFill>
              <a:srgbClr val="00009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366816" y="1794006"/>
              <a:ext cx="2332339" cy="1815882"/>
            </a:xfrm>
            <a:prstGeom prst="rect">
              <a:avLst/>
            </a:prstGeom>
            <a:noFill/>
          </p:spPr>
          <p:txBody>
            <a:bodyPr wrap="square" rtlCol="0">
              <a:spAutoFit/>
            </a:bodyPr>
            <a:lstStyle/>
            <a:p>
              <a:r>
                <a:rPr lang="en-US" altLang="zh-CN" sz="1600" b="1" dirty="0">
                  <a:solidFill>
                    <a:schemeClr val="bg1"/>
                  </a:solidFill>
                  <a:latin typeface="+mj-ea"/>
                  <a:ea typeface="+mj-ea"/>
                </a:rPr>
                <a:t>1. Where Am I?</a:t>
              </a:r>
            </a:p>
            <a:p>
              <a:pPr marL="342900" indent="-342900">
                <a:buAutoNum type="arabicPeriod"/>
              </a:pPr>
              <a:endParaRPr lang="en-US" altLang="zh-CN" sz="1600" b="1" dirty="0">
                <a:solidFill>
                  <a:schemeClr val="bg1"/>
                </a:solidFill>
                <a:latin typeface="+mj-ea"/>
                <a:ea typeface="+mj-ea"/>
              </a:endParaRPr>
            </a:p>
            <a:p>
              <a:r>
                <a:rPr lang="zh-CN" altLang="en-US" sz="1600" dirty="0">
                  <a:solidFill>
                    <a:schemeClr val="bg1"/>
                  </a:solidFill>
                  <a:latin typeface="+mj-ea"/>
                  <a:ea typeface="+mj-ea"/>
                </a:rPr>
                <a:t>高精度地图</a:t>
              </a:r>
              <a:endParaRPr lang="en-US" altLang="zh-CN" sz="1600" dirty="0">
                <a:solidFill>
                  <a:schemeClr val="bg1"/>
                </a:solidFill>
                <a:latin typeface="+mj-ea"/>
                <a:ea typeface="+mj-ea"/>
              </a:endParaRPr>
            </a:p>
            <a:p>
              <a:endParaRPr lang="en-US" altLang="zh-CN" sz="1600" dirty="0">
                <a:solidFill>
                  <a:schemeClr val="bg1"/>
                </a:solidFill>
                <a:latin typeface="+mj-ea"/>
                <a:ea typeface="+mj-ea"/>
              </a:endParaRPr>
            </a:p>
            <a:p>
              <a:r>
                <a:rPr lang="zh-CN" altLang="en-US" sz="1600" dirty="0">
                  <a:solidFill>
                    <a:schemeClr val="bg1"/>
                  </a:solidFill>
                  <a:latin typeface="+mj-ea"/>
                  <a:ea typeface="+mj-ea"/>
                </a:rPr>
                <a:t>视觉</a:t>
              </a:r>
              <a:r>
                <a:rPr lang="en-US" altLang="zh-CN" sz="1600" dirty="0">
                  <a:solidFill>
                    <a:schemeClr val="bg1"/>
                  </a:solidFill>
                  <a:latin typeface="+mj-ea"/>
                  <a:ea typeface="+mj-ea"/>
                </a:rPr>
                <a:t>SLAM</a:t>
              </a:r>
            </a:p>
            <a:p>
              <a:endParaRPr lang="en-US" altLang="zh-CN" sz="1600" dirty="0">
                <a:solidFill>
                  <a:schemeClr val="bg1"/>
                </a:solidFill>
                <a:latin typeface="+mj-ea"/>
                <a:ea typeface="+mj-ea"/>
              </a:endParaRPr>
            </a:p>
            <a:p>
              <a:r>
                <a:rPr lang="en-US" altLang="zh-CN" sz="1600" dirty="0">
                  <a:solidFill>
                    <a:schemeClr val="bg1"/>
                  </a:solidFill>
                  <a:latin typeface="+mj-ea"/>
                  <a:ea typeface="+mj-ea"/>
                </a:rPr>
                <a:t>RTK</a:t>
              </a:r>
              <a:r>
                <a:rPr lang="zh-CN" altLang="en-US" sz="1600" dirty="0">
                  <a:solidFill>
                    <a:schemeClr val="bg1"/>
                  </a:solidFill>
                  <a:latin typeface="+mj-ea"/>
                  <a:ea typeface="+mj-ea"/>
                </a:rPr>
                <a:t>绝对定位</a:t>
              </a:r>
              <a:endParaRPr lang="en-US" altLang="zh-CN" sz="1600" dirty="0">
                <a:solidFill>
                  <a:schemeClr val="bg1"/>
                </a:solidFill>
                <a:latin typeface="+mj-ea"/>
                <a:ea typeface="+mj-ea"/>
              </a:endParaRPr>
            </a:p>
          </p:txBody>
        </p:sp>
      </p:grpSp>
      <p:grpSp>
        <p:nvGrpSpPr>
          <p:cNvPr id="5" name="组合 4"/>
          <p:cNvGrpSpPr/>
          <p:nvPr/>
        </p:nvGrpSpPr>
        <p:grpSpPr>
          <a:xfrm>
            <a:off x="2498816" y="4144005"/>
            <a:ext cx="6836252" cy="2438683"/>
            <a:chOff x="2785419" y="4157652"/>
            <a:chExt cx="6836252" cy="2438683"/>
          </a:xfrm>
        </p:grpSpPr>
        <p:pic>
          <p:nvPicPr>
            <p:cNvPr id="3" name="图片 2"/>
            <p:cNvPicPr>
              <a:picLocks noChangeAspect="1"/>
            </p:cNvPicPr>
            <p:nvPr/>
          </p:nvPicPr>
          <p:blipFill rotWithShape="1">
            <a:blip r:embed="rId5">
              <a:extLst>
                <a:ext uri="{BEBA8EAE-BF5A-486C-A8C5-ECC9F3942E4B}">
                  <a14:imgProps xmlns:a14="http://schemas.microsoft.com/office/drawing/2010/main">
                    <a14:imgLayer r:embed="rId6">
                      <a14:imgEffect>
                        <a14:backgroundRemoval t="1141" b="89734" l="2660" r="98138"/>
                      </a14:imgEffect>
                    </a14:imgLayer>
                  </a14:imgProps>
                </a:ext>
              </a:extLst>
            </a:blip>
            <a:srcRect b="18441"/>
            <a:stretch/>
          </p:blipFill>
          <p:spPr>
            <a:xfrm>
              <a:off x="2785419" y="4157652"/>
              <a:ext cx="3581400" cy="2043113"/>
            </a:xfrm>
            <a:prstGeom prst="rect">
              <a:avLst/>
            </a:prstGeom>
          </p:spPr>
        </p:pic>
        <p:sp>
          <p:nvSpPr>
            <p:cNvPr id="27" name="矩形 26"/>
            <p:cNvSpPr/>
            <p:nvPr/>
          </p:nvSpPr>
          <p:spPr>
            <a:xfrm>
              <a:off x="6366816" y="4252451"/>
              <a:ext cx="3254855" cy="1902941"/>
            </a:xfrm>
            <a:prstGeom prst="rect">
              <a:avLst/>
            </a:prstGeom>
            <a:solidFill>
              <a:srgbClr val="00009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66816" y="4288011"/>
              <a:ext cx="2654353" cy="2308324"/>
            </a:xfrm>
            <a:prstGeom prst="rect">
              <a:avLst/>
            </a:prstGeom>
            <a:noFill/>
          </p:spPr>
          <p:txBody>
            <a:bodyPr wrap="square" rtlCol="0">
              <a:spAutoFit/>
            </a:bodyPr>
            <a:lstStyle/>
            <a:p>
              <a:r>
                <a:rPr lang="en-US" altLang="zh-CN" sz="1600" b="1" dirty="0">
                  <a:solidFill>
                    <a:schemeClr val="bg1"/>
                  </a:solidFill>
                  <a:latin typeface="+mj-ea"/>
                  <a:ea typeface="+mj-ea"/>
                </a:rPr>
                <a:t>2. What is Around Me?</a:t>
              </a:r>
            </a:p>
            <a:p>
              <a:endParaRPr lang="en-US" altLang="zh-CN" sz="1600" b="1" dirty="0">
                <a:solidFill>
                  <a:schemeClr val="bg1"/>
                </a:solidFill>
                <a:latin typeface="+mj-ea"/>
                <a:ea typeface="+mj-ea"/>
              </a:endParaRPr>
            </a:p>
            <a:p>
              <a:r>
                <a:rPr lang="zh-CN" altLang="en-US" sz="1600" dirty="0">
                  <a:solidFill>
                    <a:schemeClr val="bg1"/>
                  </a:solidFill>
                  <a:latin typeface="+mj-ea"/>
                  <a:ea typeface="+mj-ea"/>
                </a:rPr>
                <a:t>激光雷达、毫米波雷达</a:t>
              </a:r>
              <a:endParaRPr lang="en-US" altLang="zh-CN" sz="1600" dirty="0">
                <a:solidFill>
                  <a:schemeClr val="bg1"/>
                </a:solidFill>
                <a:latin typeface="+mj-ea"/>
                <a:ea typeface="+mj-ea"/>
              </a:endParaRPr>
            </a:p>
            <a:p>
              <a:endParaRPr lang="en-US" altLang="zh-CN" sz="1600" dirty="0">
                <a:solidFill>
                  <a:schemeClr val="bg1"/>
                </a:solidFill>
                <a:latin typeface="+mj-ea"/>
                <a:ea typeface="+mj-ea"/>
              </a:endParaRPr>
            </a:p>
            <a:p>
              <a:r>
                <a:rPr lang="zh-CN" altLang="en-US" sz="1600" dirty="0">
                  <a:solidFill>
                    <a:schemeClr val="bg1"/>
                  </a:solidFill>
                  <a:latin typeface="+mj-ea"/>
                  <a:ea typeface="+mj-ea"/>
                </a:rPr>
                <a:t>高清摄像头</a:t>
              </a:r>
              <a:endParaRPr lang="en-US" altLang="zh-CN" sz="1600" dirty="0">
                <a:solidFill>
                  <a:schemeClr val="bg1"/>
                </a:solidFill>
                <a:latin typeface="+mj-ea"/>
                <a:ea typeface="+mj-ea"/>
              </a:endParaRPr>
            </a:p>
            <a:p>
              <a:endParaRPr lang="en-US" altLang="zh-CN" sz="1600" dirty="0">
                <a:solidFill>
                  <a:schemeClr val="bg1"/>
                </a:solidFill>
                <a:latin typeface="+mj-ea"/>
                <a:ea typeface="+mj-ea"/>
              </a:endParaRPr>
            </a:p>
            <a:p>
              <a:r>
                <a:rPr lang="en-US" altLang="zh-CN" sz="1600" dirty="0">
                  <a:solidFill>
                    <a:schemeClr val="bg1"/>
                  </a:solidFill>
                  <a:latin typeface="+mj-ea"/>
                  <a:ea typeface="+mj-ea"/>
                </a:rPr>
                <a:t>V2I, V2V</a:t>
              </a:r>
            </a:p>
            <a:p>
              <a:endParaRPr lang="en-US" altLang="zh-CN" sz="1600" b="1" dirty="0">
                <a:solidFill>
                  <a:schemeClr val="bg1"/>
                </a:solidFill>
                <a:latin typeface="+mj-ea"/>
                <a:ea typeface="+mj-ea"/>
              </a:endParaRPr>
            </a:p>
            <a:p>
              <a:endParaRPr lang="zh-CN" altLang="en-US" sz="1600" b="1" dirty="0">
                <a:solidFill>
                  <a:schemeClr val="bg1"/>
                </a:solidFill>
                <a:latin typeface="+mj-ea"/>
                <a:ea typeface="+mj-ea"/>
              </a:endParaRPr>
            </a:p>
          </p:txBody>
        </p:sp>
      </p:grpSp>
    </p:spTree>
    <p:extLst>
      <p:ext uri="{BB962C8B-B14F-4D97-AF65-F5344CB8AC3E}">
        <p14:creationId xmlns:p14="http://schemas.microsoft.com/office/powerpoint/2010/main" val="351276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0975" y="69562"/>
            <a:ext cx="4136420" cy="523220"/>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cs typeface="+mn-ea"/>
                <a:sym typeface="+mn-lt"/>
              </a:rPr>
              <a:t>1. </a:t>
            </a:r>
            <a:r>
              <a:rPr lang="zh-CN" altLang="en-US" sz="2800" dirty="0">
                <a:solidFill>
                  <a:schemeClr val="bg1"/>
                </a:solidFill>
                <a:latin typeface="Impact" panose="020B0806030902050204" pitchFamily="34" charset="0"/>
                <a:cs typeface="+mn-ea"/>
                <a:sym typeface="+mn-lt"/>
              </a:rPr>
              <a:t>背景概述</a:t>
            </a:r>
          </a:p>
        </p:txBody>
      </p:sp>
      <p:sp>
        <p:nvSpPr>
          <p:cNvPr id="31" name="文本框 30"/>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1.2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驾驶行为模型研究目的</a:t>
            </a:r>
            <a:endParaRPr lang="en-US" altLang="zh-CN" sz="2000" dirty="0">
              <a:solidFill>
                <a:srgbClr val="0235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组合 18"/>
          <p:cNvGrpSpPr/>
          <p:nvPr/>
        </p:nvGrpSpPr>
        <p:grpSpPr>
          <a:xfrm>
            <a:off x="2050579" y="1874023"/>
            <a:ext cx="3448050" cy="2421733"/>
            <a:chOff x="1597497" y="1544509"/>
            <a:chExt cx="3448050" cy="2421733"/>
          </a:xfrm>
        </p:grpSpPr>
        <p:sp>
          <p:nvSpPr>
            <p:cNvPr id="17" name="矩形 16"/>
            <p:cNvSpPr/>
            <p:nvPr/>
          </p:nvSpPr>
          <p:spPr>
            <a:xfrm>
              <a:off x="1652972" y="3535379"/>
              <a:ext cx="3327573" cy="430863"/>
            </a:xfrm>
            <a:prstGeom prst="rect">
              <a:avLst/>
            </a:prstGeom>
            <a:solidFill>
              <a:srgbClr val="00009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597497" y="1544509"/>
              <a:ext cx="3448050" cy="2390966"/>
              <a:chOff x="938470" y="1684553"/>
              <a:chExt cx="3448050" cy="2390966"/>
            </a:xfrm>
          </p:grpSpPr>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backgroundRemoval t="772" b="88803" l="1105" r="98619"/>
                        </a14:imgEffect>
                      </a14:imgLayer>
                    </a14:imgProps>
                  </a:ext>
                </a:extLst>
              </a:blip>
              <a:srcRect b="19299"/>
              <a:stretch/>
            </p:blipFill>
            <p:spPr>
              <a:xfrm>
                <a:off x="938470" y="1684553"/>
                <a:ext cx="3448050" cy="1990870"/>
              </a:xfrm>
              <a:prstGeom prst="rect">
                <a:avLst/>
              </a:prstGeom>
            </p:spPr>
          </p:pic>
          <p:sp>
            <p:nvSpPr>
              <p:cNvPr id="10" name="文本框 9"/>
              <p:cNvSpPr txBox="1"/>
              <p:nvPr/>
            </p:nvSpPr>
            <p:spPr>
              <a:xfrm>
                <a:off x="1048346" y="3736965"/>
                <a:ext cx="3218770" cy="338554"/>
              </a:xfrm>
              <a:prstGeom prst="rect">
                <a:avLst/>
              </a:prstGeom>
              <a:noFill/>
            </p:spPr>
            <p:txBody>
              <a:bodyPr wrap="square" rtlCol="0">
                <a:spAutoFit/>
              </a:bodyPr>
              <a:lstStyle/>
              <a:p>
                <a:pPr algn="ctr"/>
                <a:r>
                  <a:rPr lang="en-US" altLang="zh-CN" sz="1600" b="1" dirty="0">
                    <a:solidFill>
                      <a:schemeClr val="bg1"/>
                    </a:solidFill>
                    <a:latin typeface="+mj-ea"/>
                    <a:ea typeface="+mj-ea"/>
                  </a:rPr>
                  <a:t>3. What Will Happen Next? </a:t>
                </a:r>
                <a:endParaRPr lang="zh-CN" altLang="en-US" sz="1600" b="1" dirty="0">
                  <a:solidFill>
                    <a:schemeClr val="bg1"/>
                  </a:solidFill>
                  <a:latin typeface="+mj-ea"/>
                  <a:ea typeface="+mj-ea"/>
                </a:endParaRPr>
              </a:p>
            </p:txBody>
          </p:sp>
        </p:grpSp>
      </p:grpSp>
      <p:grpSp>
        <p:nvGrpSpPr>
          <p:cNvPr id="15" name="组合 14"/>
          <p:cNvGrpSpPr/>
          <p:nvPr/>
        </p:nvGrpSpPr>
        <p:grpSpPr>
          <a:xfrm>
            <a:off x="6184921" y="1841071"/>
            <a:ext cx="3438525" cy="2454685"/>
            <a:chOff x="1597497" y="3966242"/>
            <a:chExt cx="3438525" cy="2454685"/>
          </a:xfrm>
        </p:grpSpPr>
        <p:sp>
          <p:nvSpPr>
            <p:cNvPr id="18" name="矩形 17"/>
            <p:cNvSpPr/>
            <p:nvPr/>
          </p:nvSpPr>
          <p:spPr>
            <a:xfrm>
              <a:off x="1636193" y="5990064"/>
              <a:ext cx="3327573" cy="430863"/>
            </a:xfrm>
            <a:prstGeom prst="rect">
              <a:avLst/>
            </a:prstGeom>
            <a:solidFill>
              <a:srgbClr val="000099"/>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597497" y="3966242"/>
              <a:ext cx="3438525" cy="2423918"/>
              <a:chOff x="5527717" y="1684553"/>
              <a:chExt cx="3438525" cy="2423918"/>
            </a:xfrm>
          </p:grpSpPr>
          <p:pic>
            <p:nvPicPr>
              <p:cNvPr id="5" name="图片 4"/>
              <p:cNvPicPr>
                <a:picLocks noChangeAspect="1"/>
              </p:cNvPicPr>
              <p:nvPr/>
            </p:nvPicPr>
            <p:blipFill rotWithShape="1">
              <a:blip r:embed="rId5">
                <a:extLst>
                  <a:ext uri="{BEBA8EAE-BF5A-486C-A8C5-ECC9F3942E4B}">
                    <a14:imgProps xmlns:a14="http://schemas.microsoft.com/office/drawing/2010/main">
                      <a14:imgLayer r:embed="rId6">
                        <a14:imgEffect>
                          <a14:backgroundRemoval t="717" b="89606" l="0" r="99723"/>
                        </a14:imgEffect>
                      </a14:imgLayer>
                    </a14:imgProps>
                  </a:ext>
                </a:extLst>
              </a:blip>
              <a:srcRect b="23844"/>
              <a:stretch/>
            </p:blipFill>
            <p:spPr>
              <a:xfrm>
                <a:off x="5527717" y="1684553"/>
                <a:ext cx="3438525" cy="2023822"/>
              </a:xfrm>
              <a:prstGeom prst="rect">
                <a:avLst/>
              </a:prstGeom>
            </p:spPr>
          </p:pic>
          <p:sp>
            <p:nvSpPr>
              <p:cNvPr id="8" name="矩形 7"/>
              <p:cNvSpPr/>
              <p:nvPr/>
            </p:nvSpPr>
            <p:spPr>
              <a:xfrm>
                <a:off x="6038340" y="3769917"/>
                <a:ext cx="2417650" cy="338554"/>
              </a:xfrm>
              <a:prstGeom prst="rect">
                <a:avLst/>
              </a:prstGeom>
            </p:spPr>
            <p:txBody>
              <a:bodyPr wrap="none">
                <a:spAutoFit/>
              </a:bodyPr>
              <a:lstStyle/>
              <a:p>
                <a:pPr algn="ctr"/>
                <a:r>
                  <a:rPr lang="en-US" altLang="zh-CN" sz="1600" b="1" dirty="0">
                    <a:solidFill>
                      <a:schemeClr val="bg1"/>
                    </a:solidFill>
                    <a:latin typeface="+mj-ea"/>
                    <a:ea typeface="+mj-ea"/>
                  </a:rPr>
                  <a:t>4. What Should I Do?</a:t>
                </a:r>
                <a:r>
                  <a:rPr lang="en-US" altLang="zh-CN" sz="1600" dirty="0">
                    <a:solidFill>
                      <a:schemeClr val="bg1"/>
                    </a:solidFill>
                    <a:latin typeface="+mj-ea"/>
                    <a:ea typeface="+mj-ea"/>
                  </a:rPr>
                  <a:t> </a:t>
                </a:r>
                <a:endParaRPr lang="zh-CN" altLang="en-US" sz="1600" dirty="0">
                  <a:solidFill>
                    <a:schemeClr val="bg1"/>
                  </a:solidFill>
                  <a:latin typeface="+mj-ea"/>
                  <a:ea typeface="+mj-ea"/>
                </a:endParaRPr>
              </a:p>
            </p:txBody>
          </p:sp>
        </p:grpSp>
      </p:grpSp>
      <p:sp>
        <p:nvSpPr>
          <p:cNvPr id="20" name="文本框 19"/>
          <p:cNvSpPr txBox="1"/>
          <p:nvPr/>
        </p:nvSpPr>
        <p:spPr>
          <a:xfrm>
            <a:off x="2160455" y="4621428"/>
            <a:ext cx="739073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均需要对驾驶行为进行建模，得到准确的驾驶行为（二维轨迹）预测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以下研究内容均只针对公路</a:t>
            </a:r>
            <a:endParaRPr lang="en-US" altLang="zh-CN" dirty="0"/>
          </a:p>
        </p:txBody>
      </p:sp>
    </p:spTree>
    <p:extLst>
      <p:ext uri="{BB962C8B-B14F-4D97-AF65-F5344CB8AC3E}">
        <p14:creationId xmlns:p14="http://schemas.microsoft.com/office/powerpoint/2010/main" val="170684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mj-ea"/>
                <a:ea typeface="+mj-ea"/>
              </a:rPr>
              <a:t>2.3 </a:t>
            </a:r>
            <a:r>
              <a:rPr lang="zh-CN" altLang="en-US" dirty="0"/>
              <a:t>连续流一维仿真模型</a:t>
            </a:r>
            <a:r>
              <a:rPr lang="en-US" altLang="zh-CN" dirty="0"/>
              <a:t>——</a:t>
            </a:r>
            <a:r>
              <a:rPr lang="zh-CN" altLang="en-US" dirty="0"/>
              <a:t>人工智能模型</a:t>
            </a:r>
            <a:endParaRPr lang="zh-CN" altLang="en-US" dirty="0">
              <a:latin typeface="+mj-ea"/>
              <a:ea typeface="+mj-ea"/>
            </a:endParaRPr>
          </a:p>
        </p:txBody>
      </p:sp>
      <p:grpSp>
        <p:nvGrpSpPr>
          <p:cNvPr id="19" name="组合 18"/>
          <p:cNvGrpSpPr/>
          <p:nvPr/>
        </p:nvGrpSpPr>
        <p:grpSpPr>
          <a:xfrm>
            <a:off x="349619" y="1511604"/>
            <a:ext cx="11358803" cy="5345174"/>
            <a:chOff x="387036" y="1704109"/>
            <a:chExt cx="11358803" cy="5345174"/>
          </a:xfrm>
        </p:grpSpPr>
        <p:grpSp>
          <p:nvGrpSpPr>
            <p:cNvPr id="3" name="组合 2"/>
            <p:cNvGrpSpPr/>
            <p:nvPr/>
          </p:nvGrpSpPr>
          <p:grpSpPr>
            <a:xfrm>
              <a:off x="387036" y="1704109"/>
              <a:ext cx="11358803" cy="5345174"/>
              <a:chOff x="1075086" y="1282042"/>
              <a:chExt cx="10913960" cy="5345174"/>
            </a:xfrm>
            <a:solidFill>
              <a:srgbClr val="0235FF"/>
            </a:solidFill>
          </p:grpSpPr>
          <p:grpSp>
            <p:nvGrpSpPr>
              <p:cNvPr id="4" name="Group 11"/>
              <p:cNvGrpSpPr/>
              <p:nvPr/>
            </p:nvGrpSpPr>
            <p:grpSpPr>
              <a:xfrm>
                <a:off x="8275638" y="1282043"/>
                <a:ext cx="3713408" cy="4566812"/>
                <a:chOff x="6492875" y="1211263"/>
                <a:chExt cx="5334429" cy="5303837"/>
              </a:xfrm>
              <a:grpFill/>
            </p:grpSpPr>
            <p:sp>
              <p:nvSpPr>
                <p:cNvPr id="9" name="Rectangle 11"/>
                <p:cNvSpPr/>
                <p:nvPr/>
              </p:nvSpPr>
              <p:spPr bwMode="auto">
                <a:xfrm>
                  <a:off x="6492875" y="1211263"/>
                  <a:ext cx="5334429" cy="5303837"/>
                </a:xfrm>
                <a:prstGeom prst="rect">
                  <a:avLst/>
                </a:prstGeom>
                <a:grpFill/>
                <a:ln w="9525" cap="flat" cmpd="sng" algn="ctr">
                  <a:noFill/>
                  <a:prstDash val="solid"/>
                  <a:headEnd type="none" w="med" len="med"/>
                  <a:tailEnd type="none" w="med" len="med"/>
                </a:ln>
                <a:effectLst/>
              </p:spPr>
              <p:txBody>
                <a:bodyPr lIns="91336" tIns="91336" rIns="34255" bIns="34255"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38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2"/>
                <p:cNvSpPr/>
                <p:nvPr/>
              </p:nvSpPr>
              <p:spPr bwMode="auto">
                <a:xfrm>
                  <a:off x="6492875" y="1211263"/>
                  <a:ext cx="137160" cy="5303837"/>
                </a:xfrm>
                <a:prstGeom prst="rect">
                  <a:avLst/>
                </a:prstGeom>
                <a:grpFill/>
                <a:ln w="9525" cap="flat" cmpd="sng" algn="ctr">
                  <a:noFill/>
                  <a:prstDash val="solid"/>
                  <a:headEnd type="none" w="med" len="med"/>
                  <a:tailEnd type="none" w="med" len="med"/>
                </a:ln>
                <a:effectLst/>
              </p:spPr>
              <p:txBody>
                <a:bodyPr lIns="91336" tIns="91336" rIns="34255" bIns="34255"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38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ext Placeholder 3"/>
              <p:cNvSpPr txBox="1">
                <a:spLocks/>
              </p:cNvSpPr>
              <p:nvPr/>
            </p:nvSpPr>
            <p:spPr>
              <a:xfrm>
                <a:off x="8385419" y="1377524"/>
                <a:ext cx="3541728" cy="5249692"/>
              </a:xfrm>
              <a:prstGeom prst="rect">
                <a:avLst/>
              </a:prstGeom>
              <a:noFill/>
            </p:spPr>
            <p:txBody>
              <a:bodyPr vert="horz" wrap="square" lIns="146138" tIns="146138" rIns="146138" bIns="14613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641" rtl="0" eaLnBrk="1" fontAlgn="auto" latinLnBrk="0" hangingPunct="1">
                  <a:lnSpc>
                    <a:spcPct val="150000"/>
                  </a:lnSpc>
                  <a:spcBef>
                    <a:spcPts val="0"/>
                  </a:spcBef>
                  <a:spcAft>
                    <a:spcPts val="599"/>
                  </a:spcAft>
                  <a:buClr>
                    <a:srgbClr val="FFFFFF"/>
                  </a:buClr>
                  <a:buSzPct val="90000"/>
                  <a:buFont typeface="Wingdings" panose="05000000000000000000" pitchFamily="2" charset="2"/>
                  <a:buNone/>
                  <a:tabLst/>
                  <a:defRPr/>
                </a:pPr>
                <a:r>
                  <a:rPr kumimoji="0" lang="zh-CN" altLang="en-US" sz="2797" b="1" i="0" u="none" strike="noStrike" kern="1200" cap="none" spc="0" normalizeH="0" baseline="0" noProof="0" dirty="0">
                    <a:ln>
                      <a:noFill/>
                    </a:ln>
                    <a:gradFill>
                      <a:gsLst>
                        <a:gs pos="8850">
                          <a:srgbClr val="FFFFFF"/>
                        </a:gs>
                        <a:gs pos="50000">
                          <a:srgbClr val="FFFFFF"/>
                        </a:gs>
                      </a:gsLst>
                      <a:lin ang="5400000" scaled="0"/>
                    </a:gradFill>
                    <a:effectLst/>
                    <a:uLnTx/>
                    <a:uFillTx/>
                    <a:latin typeface="微软雅黑" panose="020B0503020204020204" pitchFamily="34" charset="-122"/>
                    <a:ea typeface="微软雅黑" panose="020B0503020204020204" pitchFamily="34" charset="-122"/>
                  </a:rPr>
                  <a:t>轨迹序列预测</a:t>
                </a:r>
                <a:endParaRPr kumimoji="0" lang="en-US" altLang="zh-CN" sz="2797" b="1" i="0" u="none" strike="noStrike" kern="1200" cap="none" spc="0" normalizeH="0" baseline="0" noProof="0" dirty="0">
                  <a:ln>
                    <a:noFill/>
                  </a:ln>
                  <a:gradFill>
                    <a:gsLst>
                      <a:gs pos="8850">
                        <a:srgbClr val="FFFFFF"/>
                      </a:gs>
                      <a:gs pos="50000">
                        <a:srgbClr val="FFFFFF"/>
                      </a:gs>
                    </a:gsLst>
                    <a:lin ang="5400000" scaled="0"/>
                  </a:gradFill>
                  <a:effectLst/>
                  <a:uLnTx/>
                  <a:uFillTx/>
                  <a:latin typeface="微软雅黑" panose="020B0503020204020204" pitchFamily="34" charset="-122"/>
                  <a:ea typeface="微软雅黑" panose="020B0503020204020204" pitchFamily="34" charset="-122"/>
                </a:endParaRPr>
              </a:p>
              <a:p>
                <a:pPr marL="342900" indent="-342900">
                  <a:spcAft>
                    <a:spcPts val="599"/>
                  </a:spcAft>
                  <a:buClr>
                    <a:srgbClr val="FFFFFF"/>
                  </a:buClr>
                  <a:buFont typeface="Arial" panose="020B0604020202020204" pitchFamily="34" charset="0"/>
                  <a:buChar char="•"/>
                </a:pPr>
                <a:r>
                  <a:rPr lang="zh-CN" altLang="en-US" sz="2000" b="1"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预测方法：只给定第一段时间序列的真实输入及周边车辆的实时位置，循环预测本车的位置</a:t>
                </a:r>
                <a:endParaRPr lang="en-US" altLang="zh-CN" sz="2000" b="1"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endParaRPr>
              </a:p>
              <a:p>
                <a:pPr marL="342900" lvl="0" indent="-342900">
                  <a:spcBef>
                    <a:spcPts val="0"/>
                  </a:spcBef>
                  <a:spcAft>
                    <a:spcPts val="599"/>
                  </a:spcAft>
                  <a:buClr>
                    <a:srgbClr val="FFFFFF"/>
                  </a:buClr>
                  <a:buFont typeface="Arial" panose="020B0604020202020204" pitchFamily="34" charset="0"/>
                  <a:buChar char="•"/>
                </a:pPr>
                <a:endParaRPr lang="en-US" altLang="zh-CN"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endParaRPr>
              </a:p>
              <a:p>
                <a:pPr marL="342900" lvl="0" indent="-342900">
                  <a:spcBef>
                    <a:spcPts val="0"/>
                  </a:spcBef>
                  <a:spcAft>
                    <a:spcPts val="599"/>
                  </a:spcAft>
                  <a:buClr>
                    <a:srgbClr val="FFFFFF"/>
                  </a:buClr>
                  <a:buFont typeface="Arial" panose="020B0604020202020204" pitchFamily="34" charset="0"/>
                  <a:buChar char="•"/>
                </a:pPr>
                <a:r>
                  <a:rPr lang="zh-CN" altLang="en-US"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难点</a:t>
                </a:r>
                <a:r>
                  <a:rPr lang="en-US" altLang="zh-CN"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1</a:t>
                </a:r>
                <a:r>
                  <a:rPr lang="zh-CN" altLang="en-US"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a:t>
                </a:r>
                <a:r>
                  <a:rPr lang="zh-CN" altLang="en-US" sz="2000" b="1"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如何</a:t>
                </a:r>
                <a:r>
                  <a:rPr lang="zh-CN" altLang="en-US"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考虑历史影响</a:t>
                </a:r>
                <a:endParaRPr lang="en-US" altLang="zh-CN"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endParaRPr>
              </a:p>
              <a:p>
                <a:pPr marL="342900" lvl="0" indent="-342900">
                  <a:spcBef>
                    <a:spcPts val="0"/>
                  </a:spcBef>
                  <a:spcAft>
                    <a:spcPts val="599"/>
                  </a:spcAft>
                  <a:buClr>
                    <a:srgbClr val="FFFFFF"/>
                  </a:buClr>
                  <a:buFont typeface="Arial" panose="020B0604020202020204" pitchFamily="34" charset="0"/>
                  <a:buChar char="•"/>
                </a:pPr>
                <a:endParaRPr lang="en-US" altLang="zh-CN" sz="2000" b="1"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endParaRPr>
              </a:p>
              <a:p>
                <a:pPr marL="342900" lvl="0" indent="-342900">
                  <a:spcBef>
                    <a:spcPts val="0"/>
                  </a:spcBef>
                  <a:spcAft>
                    <a:spcPts val="599"/>
                  </a:spcAft>
                  <a:buClr>
                    <a:srgbClr val="FFFFFF"/>
                  </a:buClr>
                  <a:buFont typeface="Arial" panose="020B0604020202020204" pitchFamily="34" charset="0"/>
                  <a:buChar char="•"/>
                </a:pPr>
                <a:r>
                  <a:rPr lang="zh-CN" altLang="en-US"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难点</a:t>
                </a:r>
                <a:r>
                  <a:rPr lang="en-US" altLang="zh-CN"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2</a:t>
                </a:r>
                <a:r>
                  <a:rPr lang="zh-CN" altLang="en-US"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rPr>
                  <a:t>：累积误差导致的严重偏移</a:t>
                </a:r>
                <a:endParaRPr lang="en-US" altLang="zh-CN" sz="2000" b="1" noProof="0" dirty="0">
                  <a:gradFill>
                    <a:gsLst>
                      <a:gs pos="8850">
                        <a:srgbClr val="FFFFFF"/>
                      </a:gs>
                      <a:gs pos="50000">
                        <a:srgbClr val="FFFFFF"/>
                      </a:gs>
                    </a:gsLst>
                    <a:lin ang="5400000" scaled="0"/>
                  </a:gradFill>
                  <a:latin typeface="微软雅黑 Light" panose="020B0502040204020203" pitchFamily="34" charset="-122"/>
                  <a:ea typeface="微软雅黑 Light" panose="020B0502040204020203" pitchFamily="34" charset="-122"/>
                </a:endParaRPr>
              </a:p>
              <a:p>
                <a:pPr marL="342900" lvl="0" indent="-342900">
                  <a:spcBef>
                    <a:spcPts val="0"/>
                  </a:spcBef>
                  <a:spcAft>
                    <a:spcPts val="599"/>
                  </a:spcAft>
                  <a:buClr>
                    <a:srgbClr val="FFFFFF"/>
                  </a:buClr>
                  <a:buFont typeface="Arial" panose="020B0604020202020204" pitchFamily="34" charset="0"/>
                  <a:buChar char="•"/>
                </a:pPr>
                <a:endParaRPr lang="en-US" altLang="zh-CN" sz="2000" dirty="0">
                  <a:gradFill>
                    <a:gsLst>
                      <a:gs pos="8850">
                        <a:srgbClr val="FFFFFF"/>
                      </a:gs>
                      <a:gs pos="50000">
                        <a:srgbClr val="FFFFFF"/>
                      </a:gs>
                    </a:gsLst>
                    <a:lin ang="5400000" scaled="0"/>
                  </a:gradFill>
                  <a:latin typeface="微软雅黑" panose="020B0503020204020204" pitchFamily="34" charset="-122"/>
                  <a:ea typeface="微软雅黑" panose="020B0503020204020204" pitchFamily="34" charset="-122"/>
                </a:endParaRPr>
              </a:p>
              <a:p>
                <a:pPr marL="342900" lvl="0" indent="-342900">
                  <a:spcBef>
                    <a:spcPts val="0"/>
                  </a:spcBef>
                  <a:spcAft>
                    <a:spcPts val="599"/>
                  </a:spcAft>
                  <a:buClr>
                    <a:srgbClr val="FFFFFF"/>
                  </a:buClr>
                  <a:buFont typeface="Arial" panose="020B0604020202020204" pitchFamily="34" charset="0"/>
                  <a:buChar char="•"/>
                </a:pPr>
                <a:endParaRPr lang="en-US" altLang="zh-CN" sz="2000" dirty="0">
                  <a:gradFill>
                    <a:gsLst>
                      <a:gs pos="8850">
                        <a:srgbClr val="FFFFFF"/>
                      </a:gs>
                      <a:gs pos="50000">
                        <a:srgbClr val="FFFFFF"/>
                      </a:gs>
                    </a:gsLst>
                    <a:lin ang="5400000" scaled="0"/>
                  </a:gradFill>
                  <a:latin typeface="微软雅黑" panose="020B0503020204020204" pitchFamily="34" charset="-122"/>
                  <a:ea typeface="微软雅黑" panose="020B0503020204020204" pitchFamily="34" charset="-122"/>
                </a:endParaRPr>
              </a:p>
              <a:p>
                <a:pPr marL="342900" lvl="0" indent="-342900">
                  <a:spcBef>
                    <a:spcPts val="0"/>
                  </a:spcBef>
                  <a:spcAft>
                    <a:spcPts val="599"/>
                  </a:spcAft>
                  <a:buClr>
                    <a:srgbClr val="FFFFFF"/>
                  </a:buClr>
                  <a:buFont typeface="Arial" panose="020B0604020202020204" pitchFamily="34" charset="0"/>
                  <a:buChar char="•"/>
                </a:pPr>
                <a:endParaRPr kumimoji="0" lang="en-US" sz="2000" b="0" i="0" u="none" strike="noStrike" kern="1200" cap="none" spc="0" normalizeH="0" baseline="0" noProof="0" dirty="0">
                  <a:ln>
                    <a:noFill/>
                  </a:ln>
                  <a:gradFill>
                    <a:gsLst>
                      <a:gs pos="8850">
                        <a:srgbClr val="FFFFFF"/>
                      </a:gs>
                      <a:gs pos="50000">
                        <a:srgbClr val="FFFFFF"/>
                      </a:gs>
                    </a:gsLst>
                    <a:lin ang="5400000" scaled="0"/>
                  </a:gradFill>
                  <a:effectLst/>
                  <a:uLnTx/>
                  <a:uFillTx/>
                  <a:latin typeface="微软雅黑" panose="020B0503020204020204" pitchFamily="34" charset="-122"/>
                  <a:ea typeface="微软雅黑" panose="020B0503020204020204" pitchFamily="34" charset="-122"/>
                </a:endParaRPr>
              </a:p>
            </p:txBody>
          </p:sp>
          <p:sp>
            <p:nvSpPr>
              <p:cNvPr id="6" name="Rectangle 12"/>
              <p:cNvSpPr/>
              <p:nvPr/>
            </p:nvSpPr>
            <p:spPr bwMode="auto">
              <a:xfrm rot="5400000">
                <a:off x="4637817" y="-2260298"/>
                <a:ext cx="95481" cy="7180161"/>
              </a:xfrm>
              <a:prstGeom prst="rect">
                <a:avLst/>
              </a:prstGeom>
              <a:grpFill/>
              <a:ln w="9525" cap="flat" cmpd="sng" algn="ctr">
                <a:noFill/>
                <a:prstDash val="solid"/>
                <a:headEnd type="none" w="med" len="med"/>
                <a:tailEnd type="none" w="med" len="med"/>
              </a:ln>
              <a:effectLst/>
            </p:spPr>
            <p:txBody>
              <a:bodyPr lIns="91336" tIns="91336" rIns="34255" bIns="34255"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38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12"/>
              <p:cNvSpPr/>
              <p:nvPr/>
            </p:nvSpPr>
            <p:spPr bwMode="auto">
              <a:xfrm rot="5400000">
                <a:off x="4637816" y="2211034"/>
                <a:ext cx="95481" cy="7180161"/>
              </a:xfrm>
              <a:prstGeom prst="rect">
                <a:avLst/>
              </a:prstGeom>
              <a:grpFill/>
              <a:ln w="9525" cap="flat" cmpd="sng" algn="ctr">
                <a:noFill/>
                <a:prstDash val="solid"/>
                <a:headEnd type="none" w="med" len="med"/>
                <a:tailEnd type="none" w="med" len="med"/>
              </a:ln>
              <a:effectLst/>
            </p:spPr>
            <p:txBody>
              <a:bodyPr lIns="91336" tIns="91336" rIns="34255" bIns="34255"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38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12"/>
              <p:cNvSpPr/>
              <p:nvPr/>
            </p:nvSpPr>
            <p:spPr bwMode="auto">
              <a:xfrm>
                <a:off x="1075086" y="1282043"/>
                <a:ext cx="95480" cy="4566812"/>
              </a:xfrm>
              <a:prstGeom prst="rect">
                <a:avLst/>
              </a:prstGeom>
              <a:grpFill/>
              <a:ln w="9525" cap="flat" cmpd="sng" algn="ctr">
                <a:noFill/>
                <a:prstDash val="solid"/>
                <a:headEnd type="none" w="med" len="med"/>
                <a:tailEnd type="none" w="med" len="med"/>
              </a:ln>
              <a:effectLst/>
            </p:spPr>
            <p:txBody>
              <a:bodyPr lIns="91336" tIns="91336" rIns="34255" bIns="34255"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138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6422" y="2467590"/>
              <a:ext cx="7058526" cy="3144252"/>
            </a:xfrm>
            <a:prstGeom prst="rect">
              <a:avLst/>
            </a:prstGeom>
          </p:spPr>
        </p:pic>
      </p:grpSp>
      <p:sp>
        <p:nvSpPr>
          <p:cNvPr id="14" name="文本框 13">
            <a:extLst>
              <a:ext uri="{FF2B5EF4-FFF2-40B4-BE49-F238E27FC236}">
                <a16:creationId xmlns:a16="http://schemas.microsoft.com/office/drawing/2014/main" id="{E51794DE-5A41-406F-AF0C-13EAB5E7BA98}"/>
              </a:ext>
            </a:extLst>
          </p:cNvPr>
          <p:cNvSpPr txBox="1"/>
          <p:nvPr/>
        </p:nvSpPr>
        <p:spPr>
          <a:xfrm>
            <a:off x="144465" y="6172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1.3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研究问题</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6996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mj-ea"/>
                <a:ea typeface="+mj-ea"/>
              </a:rPr>
              <a:t>2.3 </a:t>
            </a:r>
            <a:r>
              <a:rPr lang="zh-CN" altLang="en-US" dirty="0"/>
              <a:t>连续流一维仿真模型</a:t>
            </a:r>
            <a:r>
              <a:rPr lang="en-US" altLang="zh-CN" dirty="0"/>
              <a:t>——</a:t>
            </a:r>
            <a:r>
              <a:rPr lang="zh-CN" altLang="en-US" dirty="0"/>
              <a:t>基础 </a:t>
            </a:r>
            <a:r>
              <a:rPr lang="en-US" altLang="zh-CN" dirty="0"/>
              <a:t>LSTM </a:t>
            </a:r>
            <a:r>
              <a:rPr lang="zh-CN" altLang="en-US" dirty="0"/>
              <a:t>模型</a:t>
            </a:r>
          </a:p>
        </p:txBody>
      </p:sp>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60" y="964642"/>
            <a:ext cx="5519333" cy="2664738"/>
          </a:xfrm>
          <a:prstGeom prst="rect">
            <a:avLst/>
          </a:prstGeom>
          <a:noFill/>
        </p:spPr>
      </p:pic>
      <p:sp>
        <p:nvSpPr>
          <p:cNvPr id="104" name="矩形 103"/>
          <p:cNvSpPr/>
          <p:nvPr/>
        </p:nvSpPr>
        <p:spPr>
          <a:xfrm>
            <a:off x="767096" y="4070275"/>
            <a:ext cx="10705482" cy="2633117"/>
          </a:xfrm>
          <a:prstGeom prst="rect">
            <a:avLst/>
          </a:prstGeom>
          <a:noFill/>
          <a:ln w="19050">
            <a:solidFill>
              <a:srgbClr val="0235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dirty="0">
                <a:solidFill>
                  <a:prstClr val="black"/>
                </a:solidFill>
                <a:latin typeface="微软雅黑 Light" panose="020B0502040204020203" pitchFamily="34" charset="-122"/>
                <a:ea typeface="微软雅黑 Light" panose="020B0502040204020203" pitchFamily="34" charset="-122"/>
              </a:rPr>
              <a:t>循环神经网络</a:t>
            </a:r>
            <a:r>
              <a:rPr lang="en-US" altLang="zh-CN" dirty="0">
                <a:solidFill>
                  <a:prstClr val="black"/>
                </a:solidFill>
                <a:latin typeface="微软雅黑 Light" panose="020B0502040204020203" pitchFamily="34" charset="-122"/>
                <a:ea typeface="微软雅黑 Light" panose="020B0502040204020203" pitchFamily="34" charset="-122"/>
              </a:rPr>
              <a:t>(RNN)</a:t>
            </a:r>
            <a:r>
              <a:rPr lang="zh-CN" altLang="en-US" dirty="0">
                <a:solidFill>
                  <a:prstClr val="black"/>
                </a:solidFill>
                <a:latin typeface="微软雅黑 Light" panose="020B0502040204020203" pitchFamily="34" charset="-122"/>
                <a:ea typeface="微软雅黑 Light" panose="020B0502040204020203" pitchFamily="34" charset="-122"/>
              </a:rPr>
              <a:t>，处理时间序列的输入，应用主要集中在自然语言处理领域</a:t>
            </a:r>
            <a:endParaRPr lang="en-US" altLang="zh-CN"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dirty="0">
                <a:solidFill>
                  <a:prstClr val="black"/>
                </a:solidFill>
                <a:latin typeface="微软雅黑 Light" panose="020B0502040204020203" pitchFamily="34" charset="-122"/>
                <a:ea typeface="微软雅黑 Light" panose="020B0502040204020203" pitchFamily="34" charset="-122"/>
              </a:rPr>
              <a:t>长短期记忆</a:t>
            </a:r>
            <a:r>
              <a:rPr lang="en-US" altLang="zh-CN" dirty="0">
                <a:solidFill>
                  <a:prstClr val="black"/>
                </a:solidFill>
                <a:latin typeface="微软雅黑 Light" panose="020B0502040204020203" pitchFamily="34" charset="-122"/>
                <a:ea typeface="微软雅黑 Light" panose="020B0502040204020203" pitchFamily="34" charset="-122"/>
              </a:rPr>
              <a:t>LSTM</a:t>
            </a:r>
            <a:r>
              <a:rPr lang="zh-CN" altLang="en-US" dirty="0">
                <a:solidFill>
                  <a:prstClr val="black"/>
                </a:solidFill>
                <a:latin typeface="微软雅黑 Light" panose="020B0502040204020203" pitchFamily="34" charset="-122"/>
                <a:ea typeface="微软雅黑 Light" panose="020B0502040204020203" pitchFamily="34" charset="-122"/>
              </a:rPr>
              <a:t>：门（输入门、输出门、遗忘门），主要缓解梯度消失问题</a:t>
            </a:r>
          </a:p>
          <a:p>
            <a:pPr marL="342900" indent="-342900">
              <a:lnSpc>
                <a:spcPct val="150000"/>
              </a:lnSpc>
              <a:buFont typeface="Arial" panose="020B0604020202020204" pitchFamily="34" charset="0"/>
              <a:buChar char="•"/>
            </a:pPr>
            <a:r>
              <a:rPr lang="zh-CN" altLang="en-US" b="1" dirty="0">
                <a:solidFill>
                  <a:prstClr val="black"/>
                </a:solidFill>
                <a:latin typeface="+mj-ea"/>
                <a:ea typeface="+mj-ea"/>
              </a:rPr>
              <a:t>输入门：为了把新信息平稳安全可靠的装入长时记忆单元；遗忘门：解决新信息装载过多带来的激活函数饱和的问题（太多了记不过来）；输出门：只</a:t>
            </a:r>
            <a:r>
              <a:rPr lang="zh-CN" altLang="en-US" b="1" dirty="0">
                <a:solidFill>
                  <a:prstClr val="black"/>
                </a:solidFill>
                <a:latin typeface="+mj-ea"/>
              </a:rPr>
              <a:t>输出</a:t>
            </a:r>
            <a:r>
              <a:rPr lang="zh-CN" altLang="en-US" b="1" dirty="0">
                <a:solidFill>
                  <a:prstClr val="black"/>
                </a:solidFill>
                <a:latin typeface="+mj-ea"/>
                <a:ea typeface="+mj-ea"/>
              </a:rPr>
              <a:t>跟当前时刻</a:t>
            </a:r>
            <a:r>
              <a:rPr lang="zh-CN" altLang="en-US" b="1" dirty="0">
                <a:solidFill>
                  <a:prstClr val="black"/>
                </a:solidFill>
                <a:latin typeface="+mj-ea"/>
              </a:rPr>
              <a:t>当前任务</a:t>
            </a:r>
            <a:r>
              <a:rPr lang="zh-CN" altLang="en-US" b="1" dirty="0">
                <a:solidFill>
                  <a:prstClr val="black"/>
                </a:solidFill>
                <a:latin typeface="+mj-ea"/>
                <a:ea typeface="+mj-ea"/>
              </a:rPr>
              <a:t>相关的记忆（关注当下</a:t>
            </a:r>
            <a:r>
              <a:rPr lang="zh-CN" altLang="en-US" b="1">
                <a:solidFill>
                  <a:prstClr val="black"/>
                </a:solidFill>
                <a:latin typeface="+mj-ea"/>
                <a:ea typeface="+mj-ea"/>
              </a:rPr>
              <a:t>，不用倾尽人生所有回忆</a:t>
            </a:r>
            <a:r>
              <a:rPr lang="zh-CN" altLang="en-US" b="1" dirty="0">
                <a:solidFill>
                  <a:prstClr val="black"/>
                </a:solidFill>
                <a:latin typeface="+mj-ea"/>
                <a:ea typeface="+mj-ea"/>
              </a:rPr>
              <a:t>）</a:t>
            </a:r>
            <a:endParaRPr lang="en-US" altLang="zh-CN" b="1" dirty="0">
              <a:solidFill>
                <a:prstClr val="black"/>
              </a:solidFill>
              <a:latin typeface="+mj-ea"/>
              <a:ea typeface="+mj-ea"/>
            </a:endParaRPr>
          </a:p>
          <a:p>
            <a:pPr marL="342900" indent="-342900">
              <a:lnSpc>
                <a:spcPct val="150000"/>
              </a:lnSpc>
              <a:buFont typeface="Arial" panose="020B0604020202020204" pitchFamily="34" charset="0"/>
              <a:buChar char="•"/>
            </a:pPr>
            <a:r>
              <a:rPr lang="zh-CN" altLang="en-US" dirty="0">
                <a:solidFill>
                  <a:prstClr val="black"/>
                </a:solidFill>
                <a:latin typeface="+mn-ea"/>
              </a:rPr>
              <a:t>保留以往行为中的共性或特性（记忆），加之当前所处的具体环境情况，预测下一个时间步长的输出</a:t>
            </a:r>
            <a:endParaRPr lang="zh-CN" altLang="en-US" dirty="0">
              <a:latin typeface="+mn-ea"/>
            </a:endParaRPr>
          </a:p>
        </p:txBody>
      </p:sp>
      <p:pic>
        <p:nvPicPr>
          <p:cNvPr id="107" name="图片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695" y="917568"/>
            <a:ext cx="5075484" cy="2774889"/>
          </a:xfrm>
          <a:prstGeom prst="rect">
            <a:avLst/>
          </a:prstGeom>
        </p:spPr>
      </p:pic>
      <p:sp>
        <p:nvSpPr>
          <p:cNvPr id="6" name="文本框 5">
            <a:extLst>
              <a:ext uri="{FF2B5EF4-FFF2-40B4-BE49-F238E27FC236}">
                <a16:creationId xmlns:a16="http://schemas.microsoft.com/office/drawing/2014/main" id="{9CFEEC47-3B38-4F76-90C5-52097748FA59}"/>
              </a:ext>
            </a:extLst>
          </p:cNvPr>
          <p:cNvSpPr txBox="1"/>
          <p:nvPr/>
        </p:nvSpPr>
        <p:spPr>
          <a:xfrm>
            <a:off x="144465" y="2907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2.1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基础</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 LSTM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模型</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2356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mj-ea"/>
                <a:ea typeface="+mj-ea"/>
              </a:rPr>
              <a:t>2.3 </a:t>
            </a:r>
            <a:r>
              <a:rPr lang="zh-CN" altLang="en-US" dirty="0"/>
              <a:t>连续流一维仿真模型</a:t>
            </a:r>
            <a:r>
              <a:rPr lang="en-US" altLang="zh-CN" dirty="0"/>
              <a:t>——</a:t>
            </a:r>
            <a:r>
              <a:rPr lang="zh-CN" altLang="en-US" dirty="0"/>
              <a:t>基础 </a:t>
            </a:r>
            <a:r>
              <a:rPr lang="en-US" altLang="zh-CN" dirty="0"/>
              <a:t>LSTM </a:t>
            </a:r>
            <a:r>
              <a:rPr lang="zh-CN" altLang="en-US" dirty="0"/>
              <a:t>模型</a:t>
            </a:r>
          </a:p>
        </p:txBody>
      </p:sp>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9354" y="995065"/>
            <a:ext cx="5519333" cy="2664738"/>
          </a:xfrm>
          <a:prstGeom prst="rect">
            <a:avLst/>
          </a:prstGeom>
          <a:noFill/>
        </p:spPr>
      </p:pic>
      <p:sp>
        <p:nvSpPr>
          <p:cNvPr id="104" name="矩形 103"/>
          <p:cNvSpPr/>
          <p:nvPr/>
        </p:nvSpPr>
        <p:spPr>
          <a:xfrm>
            <a:off x="870127" y="3866600"/>
            <a:ext cx="10705482" cy="2335647"/>
          </a:xfrm>
          <a:prstGeom prst="rect">
            <a:avLst/>
          </a:prstGeom>
          <a:noFill/>
          <a:ln w="19050">
            <a:solidFill>
              <a:srgbClr val="0235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dirty="0">
                <a:solidFill>
                  <a:prstClr val="black"/>
                </a:solidFill>
                <a:latin typeface="微软雅黑 Light" panose="020B0502040204020203" pitchFamily="34" charset="-122"/>
                <a:ea typeface="微软雅黑 Light" panose="020B0502040204020203" pitchFamily="34" charset="-122"/>
              </a:rPr>
              <a:t>循环神经网络</a:t>
            </a:r>
            <a:r>
              <a:rPr lang="en-US" altLang="zh-CN" dirty="0">
                <a:solidFill>
                  <a:prstClr val="black"/>
                </a:solidFill>
                <a:latin typeface="微软雅黑 Light" panose="020B0502040204020203" pitchFamily="34" charset="-122"/>
                <a:ea typeface="微软雅黑 Light" panose="020B0502040204020203" pitchFamily="34" charset="-122"/>
              </a:rPr>
              <a:t>(RNN)</a:t>
            </a:r>
            <a:r>
              <a:rPr lang="zh-CN" altLang="en-US" dirty="0">
                <a:solidFill>
                  <a:prstClr val="black"/>
                </a:solidFill>
                <a:latin typeface="微软雅黑 Light" panose="020B0502040204020203" pitchFamily="34" charset="-122"/>
                <a:ea typeface="微软雅黑 Light" panose="020B0502040204020203" pitchFamily="34" charset="-122"/>
              </a:rPr>
              <a:t>模型对任务的记忆与参数数量成线性正相关，几乎所有结构的</a:t>
            </a:r>
            <a:r>
              <a:rPr lang="en-US" altLang="zh-CN" dirty="0">
                <a:solidFill>
                  <a:prstClr val="black"/>
                </a:solidFill>
                <a:latin typeface="微软雅黑 Light" panose="020B0502040204020203" pitchFamily="34" charset="-122"/>
                <a:ea typeface="微软雅黑 Light" panose="020B0502040204020203" pitchFamily="34" charset="-122"/>
              </a:rPr>
              <a:t>RNN</a:t>
            </a:r>
            <a:r>
              <a:rPr lang="zh-CN" altLang="en-US" dirty="0">
                <a:solidFill>
                  <a:prstClr val="black"/>
                </a:solidFill>
                <a:latin typeface="微软雅黑 Light" panose="020B0502040204020203" pitchFamily="34" charset="-122"/>
                <a:ea typeface="微软雅黑 Light" panose="020B0502040204020203" pitchFamily="34" charset="-122"/>
              </a:rPr>
              <a:t>平均每个参数所能记忆的信息为</a:t>
            </a:r>
            <a:r>
              <a:rPr lang="en-US" altLang="zh-CN" dirty="0">
                <a:solidFill>
                  <a:prstClr val="black"/>
                </a:solidFill>
                <a:latin typeface="微软雅黑 Light" panose="020B0502040204020203" pitchFamily="34" charset="-122"/>
                <a:ea typeface="微软雅黑 Light" panose="020B0502040204020203" pitchFamily="34" charset="-122"/>
              </a:rPr>
              <a:t>5bit</a:t>
            </a:r>
            <a:r>
              <a:rPr lang="zh-CN" altLang="en-US" dirty="0">
                <a:solidFill>
                  <a:prstClr val="black"/>
                </a:solidFill>
                <a:latin typeface="微软雅黑 Light" panose="020B0502040204020203" pitchFamily="34" charset="-122"/>
                <a:ea typeface="微软雅黑 Light" panose="020B0502040204020203" pitchFamily="34" charset="-122"/>
              </a:rPr>
              <a:t>，因此</a:t>
            </a:r>
            <a:r>
              <a:rPr lang="en-US" altLang="zh-CN" b="1" dirty="0">
                <a:solidFill>
                  <a:prstClr val="black"/>
                </a:solidFill>
                <a:latin typeface="+mj-ea"/>
                <a:ea typeface="+mj-ea"/>
              </a:rPr>
              <a:t>RNN</a:t>
            </a:r>
            <a:r>
              <a:rPr lang="zh-CN" altLang="en-US" b="1" dirty="0">
                <a:solidFill>
                  <a:prstClr val="black"/>
                </a:solidFill>
                <a:latin typeface="+mj-ea"/>
                <a:ea typeface="+mj-ea"/>
              </a:rPr>
              <a:t>的单位容量基本相同</a:t>
            </a:r>
            <a:r>
              <a:rPr lang="zh-CN" altLang="en-US" dirty="0">
                <a:solidFill>
                  <a:prstClr val="black"/>
                </a:solidFill>
                <a:latin typeface="微软雅黑 Light" panose="020B0502040204020203" pitchFamily="34" charset="-122"/>
                <a:ea typeface="微软雅黑 Light" panose="020B0502040204020203" pitchFamily="34" charset="-122"/>
              </a:rPr>
              <a:t>，不同结构导致</a:t>
            </a:r>
            <a:r>
              <a:rPr lang="zh-CN" altLang="en-US" b="1" dirty="0">
                <a:solidFill>
                  <a:prstClr val="black"/>
                </a:solidFill>
                <a:latin typeface="+mj-ea"/>
                <a:ea typeface="+mj-ea"/>
              </a:rPr>
              <a:t>差异的主要原因在于训练的有效性</a:t>
            </a:r>
            <a:r>
              <a:rPr lang="zh-CN" altLang="en-US" dirty="0">
                <a:solidFill>
                  <a:prstClr val="black"/>
                </a:solidFill>
                <a:latin typeface="微软雅黑 Light" panose="020B0502040204020203" pitchFamily="34" charset="-122"/>
                <a:ea typeface="微软雅黑 Light" panose="020B0502040204020203" pitchFamily="34" charset="-122"/>
              </a:rPr>
              <a:t>；而相比之下</a:t>
            </a:r>
            <a:r>
              <a:rPr lang="en-US" altLang="zh-CN" b="1" dirty="0">
                <a:solidFill>
                  <a:prstClr val="black"/>
                </a:solidFill>
                <a:latin typeface="+mj-ea"/>
                <a:ea typeface="+mj-ea"/>
              </a:rPr>
              <a:t>LSTM</a:t>
            </a:r>
            <a:r>
              <a:rPr lang="zh-CN" altLang="en-US" b="1" dirty="0">
                <a:solidFill>
                  <a:prstClr val="black"/>
                </a:solidFill>
                <a:latin typeface="+mj-ea"/>
                <a:ea typeface="+mj-ea"/>
              </a:rPr>
              <a:t>多加了</a:t>
            </a:r>
            <a:r>
              <a:rPr lang="en-US" altLang="zh-CN" b="1" dirty="0">
                <a:solidFill>
                  <a:prstClr val="black"/>
                </a:solidFill>
                <a:latin typeface="+mj-ea"/>
                <a:ea typeface="+mj-ea"/>
              </a:rPr>
              <a:t>3</a:t>
            </a:r>
            <a:r>
              <a:rPr lang="zh-CN" altLang="en-US" b="1" dirty="0">
                <a:solidFill>
                  <a:prstClr val="black"/>
                </a:solidFill>
                <a:latin typeface="+mj-ea"/>
                <a:ea typeface="+mj-ea"/>
              </a:rPr>
              <a:t>个门，参数数量较多，总记忆容量更大</a:t>
            </a:r>
            <a:r>
              <a:rPr lang="zh-CN" altLang="en-US" dirty="0">
                <a:solidFill>
                  <a:prstClr val="black"/>
                </a:solidFill>
                <a:latin typeface="微软雅黑 Light" panose="020B0502040204020203" pitchFamily="34" charset="-122"/>
                <a:ea typeface="微软雅黑 Light" panose="020B0502040204020203" pitchFamily="34" charset="-122"/>
              </a:rPr>
              <a:t>，适合训练数据较大的情况下进行学习；</a:t>
            </a:r>
            <a:r>
              <a:rPr lang="zh-CN" altLang="en-US" b="1" dirty="0">
                <a:solidFill>
                  <a:prstClr val="black"/>
                </a:solidFill>
                <a:latin typeface="+mj-ea"/>
                <a:ea typeface="+mj-ea"/>
              </a:rPr>
              <a:t>同时相邻时间步记忆细胞成线性关系</a:t>
            </a:r>
            <a:r>
              <a:rPr lang="zh-CN" altLang="en-US" dirty="0">
                <a:solidFill>
                  <a:prstClr val="black"/>
                </a:solidFill>
                <a:latin typeface="微软雅黑 Light" panose="020B0502040204020203" pitchFamily="34" charset="-122"/>
                <a:ea typeface="微软雅黑 Light" panose="020B0502040204020203" pitchFamily="34" charset="-122"/>
              </a:rPr>
              <a:t>，在误差反向传播时解决了原始</a:t>
            </a:r>
            <a:r>
              <a:rPr lang="en-US" altLang="zh-CN" dirty="0">
                <a:solidFill>
                  <a:prstClr val="black"/>
                </a:solidFill>
                <a:latin typeface="微软雅黑 Light" panose="020B0502040204020203" pitchFamily="34" charset="-122"/>
                <a:ea typeface="微软雅黑 Light" panose="020B0502040204020203" pitchFamily="34" charset="-122"/>
              </a:rPr>
              <a:t>RNN</a:t>
            </a:r>
            <a:r>
              <a:rPr lang="zh-CN" altLang="en-US" dirty="0">
                <a:solidFill>
                  <a:prstClr val="black"/>
                </a:solidFill>
                <a:latin typeface="微软雅黑 Light" panose="020B0502040204020203" pitchFamily="34" charset="-122"/>
                <a:ea typeface="微软雅黑 Light" panose="020B0502040204020203" pitchFamily="34" charset="-122"/>
              </a:rPr>
              <a:t>激活函数导数连乘的情况，</a:t>
            </a:r>
            <a:r>
              <a:rPr lang="zh-CN" altLang="en-US" b="1" dirty="0">
                <a:solidFill>
                  <a:prstClr val="black"/>
                </a:solidFill>
                <a:latin typeface="+mj-ea"/>
                <a:ea typeface="+mj-ea"/>
              </a:rPr>
              <a:t>缓解了梯度消失</a:t>
            </a:r>
          </a:p>
        </p:txBody>
      </p:sp>
      <p:sp>
        <p:nvSpPr>
          <p:cNvPr id="4" name="矩形 3"/>
          <p:cNvSpPr/>
          <p:nvPr/>
        </p:nvSpPr>
        <p:spPr>
          <a:xfrm>
            <a:off x="767096" y="6409045"/>
            <a:ext cx="6096000" cy="230832"/>
          </a:xfrm>
          <a:prstGeom prst="rect">
            <a:avLst/>
          </a:prstGeom>
        </p:spPr>
        <p:txBody>
          <a:bodyPr>
            <a:spAutoFit/>
          </a:bodyPr>
          <a:lstStyle/>
          <a:p>
            <a:r>
              <a:rPr lang="en-US" altLang="zh-CN" sz="900" dirty="0">
                <a:solidFill>
                  <a:prstClr val="white">
                    <a:lumMod val="75000"/>
                  </a:prstClr>
                </a:solidFill>
                <a:latin typeface="Segoe UI" panose="020B0502040204020203" pitchFamily="34" charset="0"/>
                <a:ea typeface="微软雅黑" pitchFamily="34" charset="-122"/>
                <a:cs typeface="Segoe UI" panose="020B0502040204020203" pitchFamily="34" charset="0"/>
              </a:rPr>
              <a:t>Reference</a:t>
            </a:r>
            <a:r>
              <a:rPr lang="zh-CN" altLang="en-US" sz="900" dirty="0">
                <a:solidFill>
                  <a:prstClr val="white">
                    <a:lumMod val="75000"/>
                  </a:prstClr>
                </a:solidFill>
                <a:latin typeface="Segoe UI" panose="020B0502040204020203" pitchFamily="34" charset="0"/>
                <a:ea typeface="微软雅黑" pitchFamily="34" charset="-122"/>
                <a:cs typeface="Segoe UI" panose="020B0502040204020203" pitchFamily="34" charset="0"/>
              </a:rPr>
              <a:t>： </a:t>
            </a:r>
            <a:r>
              <a:rPr lang="en-US" altLang="zh-CN" sz="900" dirty="0">
                <a:solidFill>
                  <a:prstClr val="white">
                    <a:lumMod val="75000"/>
                  </a:prstClr>
                </a:solidFill>
                <a:latin typeface="Segoe UI" panose="020B0502040204020203" pitchFamily="34" charset="0"/>
                <a:ea typeface="微软雅黑" pitchFamily="34" charset="-122"/>
                <a:cs typeface="Segoe UI" panose="020B0502040204020203" pitchFamily="34" charset="0"/>
              </a:rPr>
              <a:t>Collins J , </a:t>
            </a:r>
            <a:r>
              <a:rPr lang="en-US" altLang="zh-CN" sz="900" dirty="0" err="1">
                <a:solidFill>
                  <a:prstClr val="white">
                    <a:lumMod val="75000"/>
                  </a:prstClr>
                </a:solidFill>
                <a:latin typeface="Segoe UI" panose="020B0502040204020203" pitchFamily="34" charset="0"/>
                <a:ea typeface="微软雅黑" pitchFamily="34" charset="-122"/>
                <a:cs typeface="Segoe UI" panose="020B0502040204020203" pitchFamily="34" charset="0"/>
              </a:rPr>
              <a:t>Sohl</a:t>
            </a:r>
            <a:r>
              <a:rPr lang="en-US" altLang="zh-CN" sz="900" dirty="0">
                <a:solidFill>
                  <a:prstClr val="white">
                    <a:lumMod val="75000"/>
                  </a:prstClr>
                </a:solidFill>
                <a:latin typeface="Segoe UI" panose="020B0502040204020203" pitchFamily="34" charset="0"/>
                <a:ea typeface="微软雅黑" pitchFamily="34" charset="-122"/>
                <a:cs typeface="Segoe UI" panose="020B0502040204020203" pitchFamily="34" charset="0"/>
              </a:rPr>
              <a:t>-Dickstein J , </a:t>
            </a:r>
            <a:r>
              <a:rPr lang="en-US" altLang="zh-CN" sz="900" dirty="0" err="1">
                <a:solidFill>
                  <a:prstClr val="white">
                    <a:lumMod val="75000"/>
                  </a:prstClr>
                </a:solidFill>
                <a:latin typeface="Segoe UI" panose="020B0502040204020203" pitchFamily="34" charset="0"/>
                <a:ea typeface="微软雅黑" pitchFamily="34" charset="-122"/>
                <a:cs typeface="Segoe UI" panose="020B0502040204020203" pitchFamily="34" charset="0"/>
              </a:rPr>
              <a:t>Sussillo</a:t>
            </a:r>
            <a:r>
              <a:rPr lang="en-US" altLang="zh-CN" sz="900" dirty="0">
                <a:solidFill>
                  <a:prstClr val="white">
                    <a:lumMod val="75000"/>
                  </a:prstClr>
                </a:solidFill>
                <a:latin typeface="Segoe UI" panose="020B0502040204020203" pitchFamily="34" charset="0"/>
                <a:ea typeface="微软雅黑" pitchFamily="34" charset="-122"/>
                <a:cs typeface="Segoe UI" panose="020B0502040204020203" pitchFamily="34" charset="0"/>
              </a:rPr>
              <a:t> D . Capacity and Trainability in Recurrent Neural Networks[J]. 2016.</a:t>
            </a:r>
            <a:endParaRPr lang="zh-CN" altLang="en-US" sz="900" dirty="0">
              <a:solidFill>
                <a:prstClr val="white">
                  <a:lumMod val="75000"/>
                </a:prstClr>
              </a:solidFill>
              <a:latin typeface="Segoe UI" panose="020B0502040204020203" pitchFamily="34" charset="0"/>
              <a:ea typeface="微软雅黑" pitchFamily="34" charset="-122"/>
              <a:cs typeface="Segoe UI" panose="020B0502040204020203" pitchFamily="34" charset="0"/>
            </a:endParaRPr>
          </a:p>
        </p:txBody>
      </p:sp>
      <p:sp>
        <p:nvSpPr>
          <p:cNvPr id="6" name="文本框 5">
            <a:extLst>
              <a:ext uri="{FF2B5EF4-FFF2-40B4-BE49-F238E27FC236}">
                <a16:creationId xmlns:a16="http://schemas.microsoft.com/office/drawing/2014/main" id="{34855B53-CDC7-417D-A826-BCD24B52FB68}"/>
              </a:ext>
            </a:extLst>
          </p:cNvPr>
          <p:cNvSpPr txBox="1"/>
          <p:nvPr/>
        </p:nvSpPr>
        <p:spPr>
          <a:xfrm>
            <a:off x="144465" y="2907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2.1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基础</a:t>
            </a: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 LSTM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模型</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701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lnSpcReduction="10000"/>
          </a:bodyPr>
          <a:lstStyle/>
          <a:p>
            <a:r>
              <a:rPr lang="en-US" altLang="zh-CN" dirty="0">
                <a:latin typeface="+mj-ea"/>
                <a:ea typeface="+mj-ea"/>
              </a:rPr>
              <a:t>2.3 </a:t>
            </a:r>
            <a:r>
              <a:rPr lang="zh-CN" altLang="en-US" dirty="0"/>
              <a:t>连续流一维仿真模型</a:t>
            </a:r>
            <a:r>
              <a:rPr lang="en-US" altLang="zh-CN" dirty="0"/>
              <a:t>——HRC LSTM</a:t>
            </a:r>
            <a:r>
              <a:rPr lang="zh-CN" altLang="en-US" dirty="0"/>
              <a:t>模型</a:t>
            </a:r>
            <a:endParaRPr lang="zh-CN" altLang="en-US" dirty="0">
              <a:latin typeface="+mj-ea"/>
              <a:ea typeface="+mj-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721" y="1527004"/>
            <a:ext cx="7600473" cy="4868790"/>
          </a:xfrm>
          <a:prstGeom prst="rect">
            <a:avLst/>
          </a:prstGeom>
        </p:spPr>
      </p:pic>
      <p:grpSp>
        <p:nvGrpSpPr>
          <p:cNvPr id="4" name="组合 3"/>
          <p:cNvGrpSpPr/>
          <p:nvPr/>
        </p:nvGrpSpPr>
        <p:grpSpPr>
          <a:xfrm>
            <a:off x="544131" y="1110848"/>
            <a:ext cx="2990638" cy="1061975"/>
            <a:chOff x="4034585" y="2670977"/>
            <a:chExt cx="2684583" cy="1220134"/>
          </a:xfrm>
        </p:grpSpPr>
        <p:sp>
          <p:nvSpPr>
            <p:cNvPr id="5" name="矩形 4"/>
            <p:cNvSpPr/>
            <p:nvPr/>
          </p:nvSpPr>
          <p:spPr>
            <a:xfrm>
              <a:off x="4034585" y="2670977"/>
              <a:ext cx="2684583" cy="1220134"/>
            </a:xfrm>
            <a:prstGeom prst="rect">
              <a:avLst/>
            </a:prstGeom>
            <a:solidFill>
              <a:srgbClr val="023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endParaRPr>
            </a:p>
          </p:txBody>
        </p:sp>
        <p:sp>
          <p:nvSpPr>
            <p:cNvPr id="6" name="文本框 5"/>
            <p:cNvSpPr txBox="1"/>
            <p:nvPr/>
          </p:nvSpPr>
          <p:spPr>
            <a:xfrm>
              <a:off x="4784788" y="2670977"/>
              <a:ext cx="1023107" cy="601143"/>
            </a:xfrm>
            <a:prstGeom prst="rect">
              <a:avLst/>
            </a:prstGeom>
            <a:noFill/>
          </p:spPr>
          <p:txBody>
            <a:bodyPr wrap="square" rtlCol="0">
              <a:spAutoFit/>
            </a:bodyPr>
            <a:lstStyle/>
            <a:p>
              <a:pPr algn="ctr" eaLnBrk="1" fontAlgn="auto" hangingPunct="1">
                <a:spcBef>
                  <a:spcPts val="0"/>
                </a:spcBef>
                <a:spcAft>
                  <a:spcPts val="0"/>
                </a:spcAft>
              </a:pPr>
              <a:r>
                <a:rPr lang="zh-CN" altLang="en-US" sz="2800" b="1" dirty="0">
                  <a:solidFill>
                    <a:srgbClr val="FFFFFF"/>
                  </a:solidFill>
                  <a:latin typeface="Century Gothic"/>
                  <a:ea typeface="微软雅黑"/>
                </a:rPr>
                <a:t>问题</a:t>
              </a:r>
              <a:endParaRPr lang="zh-CN" altLang="en-US" sz="1000" b="1" dirty="0">
                <a:solidFill>
                  <a:srgbClr val="FFFFFF"/>
                </a:solidFill>
                <a:latin typeface="Century Gothic"/>
                <a:ea typeface="微软雅黑"/>
              </a:endParaRPr>
            </a:p>
          </p:txBody>
        </p:sp>
        <p:cxnSp>
          <p:nvCxnSpPr>
            <p:cNvPr id="7" name="直接连接符 45"/>
            <p:cNvCxnSpPr/>
            <p:nvPr/>
          </p:nvCxnSpPr>
          <p:spPr>
            <a:xfrm>
              <a:off x="4762942" y="3286157"/>
              <a:ext cx="106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90185" y="3323240"/>
              <a:ext cx="2212304" cy="473838"/>
            </a:xfrm>
            <a:prstGeom prst="rect">
              <a:avLst/>
            </a:prstGeom>
            <a:noFill/>
          </p:spPr>
          <p:txBody>
            <a:bodyPr wrap="square" lIns="91436" tIns="45718" rIns="91436" bIns="45718" rtlCol="0">
              <a:spAutoFit/>
            </a:bodyPr>
            <a:lstStyle/>
            <a:p>
              <a:pPr marL="285750" indent="-285750">
                <a:lnSpc>
                  <a:spcPct val="130000"/>
                </a:lnSpc>
                <a:buFont typeface="Arial" panose="020B0604020202020204" pitchFamily="34" charset="0"/>
                <a:buChar char="•"/>
              </a:pPr>
              <a:r>
                <a:rPr lang="zh-CN" altLang="en-US" sz="1600" dirty="0">
                  <a:solidFill>
                    <a:srgbClr val="FFFFFF"/>
                  </a:solidFill>
                  <a:latin typeface="Century Gothic"/>
                </a:rPr>
                <a:t>累计误差，轨迹偏移</a:t>
              </a:r>
            </a:p>
          </p:txBody>
        </p:sp>
      </p:grpSp>
      <p:sp>
        <p:nvSpPr>
          <p:cNvPr id="9" name="矩形 8"/>
          <p:cNvSpPr/>
          <p:nvPr/>
        </p:nvSpPr>
        <p:spPr>
          <a:xfrm>
            <a:off x="544130" y="2347414"/>
            <a:ext cx="2990639" cy="4232178"/>
          </a:xfrm>
          <a:prstGeom prst="rect">
            <a:avLst/>
          </a:prstGeom>
          <a:solidFill>
            <a:srgbClr val="023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srgbClr val="FFFFFF"/>
              </a:solidFill>
            </a:endParaRPr>
          </a:p>
        </p:txBody>
      </p:sp>
      <p:sp>
        <p:nvSpPr>
          <p:cNvPr id="10" name="文本框 9"/>
          <p:cNvSpPr txBox="1"/>
          <p:nvPr/>
        </p:nvSpPr>
        <p:spPr>
          <a:xfrm>
            <a:off x="1057000" y="2422924"/>
            <a:ext cx="1835923" cy="635225"/>
          </a:xfrm>
          <a:prstGeom prst="rect">
            <a:avLst/>
          </a:prstGeom>
          <a:noFill/>
        </p:spPr>
        <p:txBody>
          <a:bodyPr wrap="square" rtlCol="0">
            <a:spAutoFit/>
          </a:bodyPr>
          <a:lstStyle/>
          <a:p>
            <a:pPr algn="ctr" eaLnBrk="1" fontAlgn="auto" hangingPunct="1">
              <a:spcBef>
                <a:spcPts val="0"/>
              </a:spcBef>
              <a:spcAft>
                <a:spcPts val="0"/>
              </a:spcAft>
            </a:pPr>
            <a:r>
              <a:rPr lang="zh-CN" altLang="en-US" sz="2800" b="1" dirty="0">
                <a:solidFill>
                  <a:srgbClr val="FFFFFF"/>
                </a:solidFill>
                <a:latin typeface="Century Gothic"/>
                <a:ea typeface="微软雅黑"/>
              </a:rPr>
              <a:t>解决思路</a:t>
            </a:r>
            <a:endParaRPr lang="zh-CN" altLang="en-US" sz="1000" b="1" dirty="0">
              <a:solidFill>
                <a:srgbClr val="FFFFFF"/>
              </a:solidFill>
              <a:latin typeface="Century Gothic"/>
              <a:ea typeface="微软雅黑"/>
            </a:endParaRPr>
          </a:p>
        </p:txBody>
      </p:sp>
      <p:cxnSp>
        <p:nvCxnSpPr>
          <p:cNvPr id="11" name="直接连接符 45"/>
          <p:cNvCxnSpPr/>
          <p:nvPr/>
        </p:nvCxnSpPr>
        <p:spPr>
          <a:xfrm>
            <a:off x="1254750" y="2976218"/>
            <a:ext cx="14131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79641" y="3062242"/>
            <a:ext cx="2990639" cy="3733326"/>
          </a:xfrm>
          <a:prstGeom prst="rect">
            <a:avLst/>
          </a:prstGeom>
          <a:noFill/>
        </p:spPr>
        <p:txBody>
          <a:bodyPr wrap="square" lIns="91436" tIns="45718" rIns="91436" bIns="45718" rtlCol="0">
            <a:spAutoFit/>
          </a:bodyPr>
          <a:lstStyle/>
          <a:p>
            <a:pPr marL="285750" indent="-285750">
              <a:lnSpc>
                <a:spcPct val="130000"/>
              </a:lnSpc>
              <a:buFont typeface="Arial" panose="020B0604020202020204" pitchFamily="34" charset="0"/>
              <a:buChar char="•"/>
            </a:pPr>
            <a:r>
              <a:rPr lang="zh-CN" altLang="en-US" sz="1400" dirty="0">
                <a:solidFill>
                  <a:srgbClr val="FFFFFF"/>
                </a:solidFill>
                <a:latin typeface="Century Gothic"/>
              </a:rPr>
              <a:t>二次训练中的输入掺入一次训练的预测输出</a:t>
            </a:r>
            <a:endParaRPr lang="en-US" altLang="zh-CN" sz="1400" dirty="0">
              <a:solidFill>
                <a:srgbClr val="FFFFFF"/>
              </a:solidFill>
              <a:latin typeface="Century Gothic"/>
            </a:endParaRPr>
          </a:p>
          <a:p>
            <a:pPr marL="285750" indent="-285750">
              <a:lnSpc>
                <a:spcPct val="130000"/>
              </a:lnSpc>
              <a:buFont typeface="Arial" panose="020B0604020202020204" pitchFamily="34" charset="0"/>
              <a:buChar char="•"/>
            </a:pPr>
            <a:r>
              <a:rPr lang="zh-CN" altLang="en-US" sz="1400" dirty="0">
                <a:solidFill>
                  <a:srgbClr val="FFFFFF"/>
                </a:solidFill>
                <a:latin typeface="Century Gothic"/>
              </a:rPr>
              <a:t>在二次训练中，若纵向预测坐标未处于合理限界内则使用此刻的真实纵坐标代替</a:t>
            </a:r>
            <a:endParaRPr lang="en-US" altLang="zh-CN" sz="1400" dirty="0">
              <a:solidFill>
                <a:srgbClr val="FFFFFF"/>
              </a:solidFill>
              <a:latin typeface="Century Gothic"/>
            </a:endParaRPr>
          </a:p>
          <a:p>
            <a:pPr marL="285750" indent="-285750">
              <a:lnSpc>
                <a:spcPct val="130000"/>
              </a:lnSpc>
              <a:buFont typeface="Arial" panose="020B0604020202020204" pitchFamily="34" charset="0"/>
              <a:buChar char="•"/>
            </a:pPr>
            <a:endParaRPr lang="zh-CN" altLang="en-US" sz="1400" dirty="0">
              <a:solidFill>
                <a:srgbClr val="FFFFFF"/>
              </a:solidFill>
              <a:latin typeface="Century Gothic"/>
            </a:endParaRPr>
          </a:p>
          <a:p>
            <a:pPr marL="285750" indent="-285750">
              <a:lnSpc>
                <a:spcPct val="130000"/>
              </a:lnSpc>
              <a:buFont typeface="Arial" panose="020B0604020202020204" pitchFamily="34" charset="0"/>
              <a:buChar char="•"/>
            </a:pPr>
            <a:r>
              <a:rPr lang="en-US" altLang="zh-CN" sz="1400" dirty="0">
                <a:solidFill>
                  <a:srgbClr val="FFFFFF"/>
                </a:solidFill>
                <a:latin typeface="Century Gothic"/>
              </a:rPr>
              <a:t>Online learning</a:t>
            </a:r>
            <a:r>
              <a:rPr lang="zh-CN" altLang="en-US" sz="1400" dirty="0">
                <a:solidFill>
                  <a:srgbClr val="FFFFFF"/>
                </a:solidFill>
                <a:latin typeface="Century Gothic"/>
              </a:rPr>
              <a:t>：产生有偏差的输入，自我校正</a:t>
            </a:r>
            <a:endParaRPr lang="en-US" altLang="zh-CN" sz="1400" dirty="0">
              <a:solidFill>
                <a:srgbClr val="FFFFFF"/>
              </a:solidFill>
              <a:latin typeface="Century Gothic"/>
            </a:endParaRPr>
          </a:p>
          <a:p>
            <a:pPr marL="285750" indent="-285750">
              <a:lnSpc>
                <a:spcPct val="130000"/>
              </a:lnSpc>
              <a:buFont typeface="Arial" panose="020B0604020202020204" pitchFamily="34" charset="0"/>
              <a:buChar char="•"/>
            </a:pPr>
            <a:r>
              <a:rPr lang="en-US" altLang="zh-CN" sz="1400" dirty="0">
                <a:solidFill>
                  <a:srgbClr val="FFFFFF"/>
                </a:solidFill>
                <a:latin typeface="Century Gothic"/>
              </a:rPr>
              <a:t>Data editing</a:t>
            </a:r>
            <a:r>
              <a:rPr lang="zh-CN" altLang="en-US" sz="1400" dirty="0">
                <a:solidFill>
                  <a:srgbClr val="FFFFFF"/>
                </a:solidFill>
                <a:latin typeface="Century Gothic"/>
              </a:rPr>
              <a:t>：去除噪音过大的输入，提高训练质量；噪音过大可能使得网络扭曲，因为此输入无法产生相应真实的输出</a:t>
            </a:r>
          </a:p>
          <a:p>
            <a:pPr marL="285750" indent="-285750">
              <a:lnSpc>
                <a:spcPct val="130000"/>
              </a:lnSpc>
              <a:buFont typeface="Arial" panose="020B0604020202020204" pitchFamily="34" charset="0"/>
              <a:buChar char="•"/>
            </a:pPr>
            <a:endParaRPr lang="zh-CN" altLang="en-US" sz="1400" dirty="0">
              <a:solidFill>
                <a:srgbClr val="FFFFFF"/>
              </a:solidFill>
              <a:latin typeface="Century Gothic"/>
            </a:endParaRPr>
          </a:p>
        </p:txBody>
      </p:sp>
      <p:sp>
        <p:nvSpPr>
          <p:cNvPr id="13" name="文本框 12">
            <a:extLst>
              <a:ext uri="{FF2B5EF4-FFF2-40B4-BE49-F238E27FC236}">
                <a16:creationId xmlns:a16="http://schemas.microsoft.com/office/drawing/2014/main" id="{D88C9D19-5AA4-4D3B-83D5-9A69E8555FF1}"/>
              </a:ext>
            </a:extLst>
          </p:cNvPr>
          <p:cNvSpPr txBox="1"/>
          <p:nvPr/>
        </p:nvSpPr>
        <p:spPr>
          <a:xfrm>
            <a:off x="144465" y="290707"/>
            <a:ext cx="11133981" cy="498085"/>
          </a:xfrm>
          <a:prstGeom prst="rect">
            <a:avLst/>
          </a:prstGeom>
          <a:noFill/>
        </p:spPr>
        <p:txBody>
          <a:bodyPr wrap="square" rtlCol="0">
            <a:spAutoFit/>
          </a:bodyPr>
          <a:lstStyle/>
          <a:p>
            <a:pPr>
              <a:lnSpc>
                <a:spcPct val="150000"/>
              </a:lnSpc>
            </a:pPr>
            <a:r>
              <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2.2 HRC LSTM </a:t>
            </a:r>
            <a:r>
              <a:rPr lang="zh-CN" altLang="en-US"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rPr>
              <a:t>模型</a:t>
            </a:r>
            <a:endParaRPr lang="en-US" altLang="zh-CN" sz="2000" dirty="0">
              <a:solidFill>
                <a:srgbClr val="0235FF"/>
              </a:solidFill>
              <a:latin typeface="Impact" panose="020B080603090205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5328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p:cNvPicPr>
          <p:nvPr/>
        </p:nvPicPr>
        <p:blipFill>
          <a:blip r:embed="rId3"/>
          <a:stretch>
            <a:fillRect/>
          </a:stretch>
        </p:blipFill>
        <p:spPr>
          <a:xfrm>
            <a:off x="0" y="652463"/>
            <a:ext cx="2960205" cy="6241868"/>
          </a:xfrm>
          <a:prstGeom prst="rect">
            <a:avLst/>
          </a:prstGeom>
        </p:spPr>
      </p:pic>
      <p:sp>
        <p:nvSpPr>
          <p:cNvPr id="2" name="文本占位符 1"/>
          <p:cNvSpPr>
            <a:spLocks noGrp="1"/>
          </p:cNvSpPr>
          <p:nvPr>
            <p:ph type="body" sz="quarter" idx="13"/>
          </p:nvPr>
        </p:nvSpPr>
        <p:spPr/>
        <p:txBody>
          <a:bodyPr>
            <a:normAutofit lnSpcReduction="10000"/>
          </a:bodyPr>
          <a:lstStyle/>
          <a:p>
            <a:r>
              <a:rPr lang="en-US" altLang="zh-CN" dirty="0">
                <a:latin typeface="Impact" panose="020B0806030902050204" pitchFamily="34" charset="0"/>
              </a:rPr>
              <a:t>3.  </a:t>
            </a:r>
            <a:r>
              <a:rPr lang="zh-CN" altLang="en-US" dirty="0">
                <a:latin typeface="Impact" panose="020B0806030902050204" pitchFamily="34" charset="0"/>
              </a:rPr>
              <a:t>结果评价</a:t>
            </a:r>
          </a:p>
        </p:txBody>
      </p:sp>
      <p:sp>
        <p:nvSpPr>
          <p:cNvPr id="33" name="Rectangle 35"/>
          <p:cNvSpPr>
            <a:spLocks noChangeArrowheads="1"/>
          </p:cNvSpPr>
          <p:nvPr/>
        </p:nvSpPr>
        <p:spPr bwMode="auto">
          <a:xfrm>
            <a:off x="0" y="695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64849" y="617207"/>
            <a:ext cx="11133981" cy="498085"/>
          </a:xfrm>
          <a:prstGeom prst="rect">
            <a:avLst/>
          </a:prstGeom>
          <a:noFill/>
        </p:spPr>
        <p:txBody>
          <a:bodyPr wrap="square" rtlCol="0">
            <a:spAutoFit/>
          </a:bodyPr>
          <a:lstStyle/>
          <a:p>
            <a:pPr>
              <a:lnSpc>
                <a:spcPct val="150000"/>
              </a:lnSpc>
            </a:pPr>
            <a:r>
              <a:rPr lang="en-US" altLang="zh-CN" sz="2000" dirty="0">
                <a:solidFill>
                  <a:schemeClr val="bg1"/>
                </a:solidFill>
                <a:latin typeface="Impact" panose="020B0806030902050204" pitchFamily="34" charset="0"/>
                <a:ea typeface="微软雅黑" panose="020B0503020204020204" pitchFamily="34" charset="-122"/>
                <a:cs typeface="Times New Roman" panose="02020603050405020304" pitchFamily="18" charset="0"/>
              </a:rPr>
              <a:t>3.1 </a:t>
            </a:r>
            <a:r>
              <a:rPr lang="zh-CN" altLang="en-US" sz="2000" dirty="0">
                <a:solidFill>
                  <a:schemeClr val="bg1"/>
                </a:solidFill>
                <a:latin typeface="Impact" panose="020B0806030902050204" pitchFamily="34" charset="0"/>
                <a:ea typeface="微软雅黑" panose="020B0503020204020204" pitchFamily="34" charset="-122"/>
                <a:cs typeface="Times New Roman" panose="02020603050405020304" pitchFamily="18" charset="0"/>
              </a:rPr>
              <a:t>数据准备</a:t>
            </a:r>
            <a:endParaRPr lang="en-US" altLang="zh-CN" sz="2000" dirty="0">
              <a:solidFill>
                <a:schemeClr val="bg1"/>
              </a:solidFill>
              <a:latin typeface="Impact" panose="020B0806030902050204" pitchFamily="34" charset="0"/>
              <a:ea typeface="微软雅黑" panose="020B0503020204020204" pitchFamily="34" charset="-122"/>
              <a:cs typeface="Times New Roman" panose="02020603050405020304" pitchFamily="18" charset="0"/>
            </a:endParaRPr>
          </a:p>
        </p:txBody>
      </p:sp>
      <p:sp>
        <p:nvSpPr>
          <p:cNvPr id="9" name="平行四边形 8"/>
          <p:cNvSpPr/>
          <p:nvPr/>
        </p:nvSpPr>
        <p:spPr>
          <a:xfrm>
            <a:off x="2014857" y="652463"/>
            <a:ext cx="1642743" cy="6241867"/>
          </a:xfrm>
          <a:prstGeom prst="parallelogram">
            <a:avLst>
              <a:gd name="adj" fmla="val 24117"/>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zh-CN" altLang="en-US">
              <a:solidFill>
                <a:prstClr val="white"/>
              </a:solidFill>
            </a:endParaRPr>
          </a:p>
        </p:txBody>
      </p:sp>
      <p:sp>
        <p:nvSpPr>
          <p:cNvPr id="11" name="文本框 10"/>
          <p:cNvSpPr txBox="1"/>
          <p:nvPr/>
        </p:nvSpPr>
        <p:spPr>
          <a:xfrm>
            <a:off x="4810213" y="3315446"/>
            <a:ext cx="5399405"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采集时间为</a:t>
            </a:r>
            <a:r>
              <a:rPr lang="en-US" altLang="zh-CN" dirty="0"/>
              <a:t>4:00 p.m. ~ 4:15 p.m.</a:t>
            </a:r>
            <a:r>
              <a:rPr lang="zh-CN" altLang="en-US" dirty="0"/>
              <a:t>，</a:t>
            </a:r>
            <a:r>
              <a:rPr lang="zh-CN" altLang="en-US" dirty="0">
                <a:solidFill>
                  <a:prstClr val="black"/>
                </a:solidFill>
                <a:latin typeface="Segoe UI"/>
                <a:ea typeface="微软雅黑"/>
              </a:rPr>
              <a:t>路段全长</a:t>
            </a:r>
            <a:r>
              <a:rPr lang="en-US" altLang="zh-CN" dirty="0">
                <a:solidFill>
                  <a:prstClr val="black"/>
                </a:solidFill>
                <a:latin typeface="Segoe UI"/>
                <a:ea typeface="微软雅黑"/>
              </a:rPr>
              <a:t>1650ft</a:t>
            </a:r>
            <a:r>
              <a:rPr lang="zh-CN" altLang="en-US" dirty="0">
                <a:solidFill>
                  <a:prstClr val="black"/>
                </a:solidFill>
                <a:latin typeface="Segoe UI"/>
                <a:ea typeface="微软雅黑"/>
              </a:rPr>
              <a:t>，共</a:t>
            </a:r>
            <a:r>
              <a:rPr lang="en-US" altLang="zh-CN" dirty="0">
                <a:solidFill>
                  <a:prstClr val="black"/>
                </a:solidFill>
                <a:latin typeface="Segoe UI"/>
                <a:ea typeface="微软雅黑"/>
              </a:rPr>
              <a:t>6</a:t>
            </a:r>
            <a:r>
              <a:rPr lang="zh-CN" altLang="en-US" dirty="0">
                <a:solidFill>
                  <a:prstClr val="black"/>
                </a:solidFill>
                <a:latin typeface="Segoe UI"/>
                <a:ea typeface="微软雅黑"/>
              </a:rPr>
              <a:t>车道，最左为</a:t>
            </a:r>
            <a:r>
              <a:rPr lang="en-US" altLang="zh-CN" dirty="0">
                <a:solidFill>
                  <a:prstClr val="black"/>
                </a:solidFill>
                <a:latin typeface="Segoe UI"/>
                <a:ea typeface="微软雅黑"/>
              </a:rPr>
              <a:t>HOV</a:t>
            </a:r>
            <a:r>
              <a:rPr lang="zh-CN" altLang="en-US" dirty="0">
                <a:solidFill>
                  <a:prstClr val="black"/>
                </a:solidFill>
                <a:latin typeface="Segoe UI"/>
                <a:ea typeface="微软雅黑"/>
              </a:rPr>
              <a:t>车道，最右为上匝道，筛选中间</a:t>
            </a:r>
            <a:r>
              <a:rPr lang="en-US" altLang="zh-CN" dirty="0">
                <a:solidFill>
                  <a:prstClr val="black"/>
                </a:solidFill>
                <a:latin typeface="Segoe UI"/>
                <a:ea typeface="微软雅黑"/>
              </a:rPr>
              <a:t>3</a:t>
            </a:r>
            <a:r>
              <a:rPr lang="zh-CN" altLang="en-US" dirty="0">
                <a:solidFill>
                  <a:prstClr val="black"/>
                </a:solidFill>
                <a:latin typeface="Segoe UI"/>
                <a:ea typeface="微软雅黑"/>
              </a:rPr>
              <a:t>车道，连续</a:t>
            </a:r>
            <a:r>
              <a:rPr lang="en-US" altLang="zh-CN" dirty="0">
                <a:solidFill>
                  <a:prstClr val="black"/>
                </a:solidFill>
                <a:latin typeface="Segoe UI"/>
                <a:ea typeface="微软雅黑"/>
              </a:rPr>
              <a:t>1000</a:t>
            </a:r>
            <a:r>
              <a:rPr lang="zh-CN" altLang="en-US" dirty="0">
                <a:solidFill>
                  <a:prstClr val="black"/>
                </a:solidFill>
                <a:latin typeface="Segoe UI"/>
                <a:ea typeface="微软雅黑"/>
              </a:rPr>
              <a:t>个</a:t>
            </a:r>
            <a:r>
              <a:rPr lang="en-US" altLang="zh-CN" dirty="0">
                <a:solidFill>
                  <a:prstClr val="black"/>
                </a:solidFill>
                <a:latin typeface="Segoe UI"/>
                <a:ea typeface="微软雅黑"/>
              </a:rPr>
              <a:t>frame</a:t>
            </a:r>
            <a:r>
              <a:rPr lang="zh-CN" altLang="en-US" dirty="0">
                <a:solidFill>
                  <a:prstClr val="black"/>
                </a:solidFill>
                <a:latin typeface="Segoe UI"/>
                <a:ea typeface="微软雅黑"/>
              </a:rPr>
              <a:t>以上的小汽车数据，每一</a:t>
            </a:r>
            <a:r>
              <a:rPr lang="en-US" altLang="zh-CN" dirty="0">
                <a:solidFill>
                  <a:prstClr val="black"/>
                </a:solidFill>
                <a:latin typeface="Segoe UI"/>
                <a:ea typeface="微软雅黑"/>
              </a:rPr>
              <a:t>frame</a:t>
            </a:r>
            <a:r>
              <a:rPr lang="zh-CN" altLang="en-US" dirty="0">
                <a:solidFill>
                  <a:prstClr val="black"/>
                </a:solidFill>
                <a:latin typeface="Segoe UI"/>
                <a:ea typeface="微软雅黑"/>
              </a:rPr>
              <a:t>为</a:t>
            </a:r>
            <a:r>
              <a:rPr lang="en-US" altLang="zh-CN" dirty="0">
                <a:solidFill>
                  <a:prstClr val="black"/>
                </a:solidFill>
                <a:latin typeface="Segoe UI"/>
                <a:ea typeface="微软雅黑"/>
              </a:rPr>
              <a:t>0.1s</a:t>
            </a: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r>
              <a:rPr lang="zh-CN" altLang="en-US" dirty="0">
                <a:solidFill>
                  <a:prstClr val="black"/>
                </a:solidFill>
                <a:latin typeface="Segoe UI"/>
                <a:ea typeface="微软雅黑"/>
              </a:rPr>
              <a:t>提取本车的位置和同一时刻本车道、相邻车道前后</a:t>
            </a:r>
            <a:r>
              <a:rPr lang="en-US" altLang="zh-CN" dirty="0">
                <a:solidFill>
                  <a:prstClr val="black"/>
                </a:solidFill>
                <a:latin typeface="Segoe UI"/>
                <a:ea typeface="微软雅黑"/>
              </a:rPr>
              <a:t>100m</a:t>
            </a:r>
            <a:r>
              <a:rPr lang="zh-CN" altLang="en-US" dirty="0">
                <a:solidFill>
                  <a:prstClr val="black"/>
                </a:solidFill>
                <a:latin typeface="Segoe UI"/>
                <a:ea typeface="微软雅黑"/>
              </a:rPr>
              <a:t>内的周边车辆位置（均为相对坐标系），若</a:t>
            </a:r>
            <a:r>
              <a:rPr lang="en-US" altLang="zh-CN" dirty="0">
                <a:solidFill>
                  <a:prstClr val="black"/>
                </a:solidFill>
                <a:latin typeface="Segoe UI"/>
                <a:ea typeface="微软雅黑"/>
              </a:rPr>
              <a:t>100m</a:t>
            </a:r>
            <a:r>
              <a:rPr lang="zh-CN" altLang="en-US" dirty="0">
                <a:solidFill>
                  <a:prstClr val="black"/>
                </a:solidFill>
                <a:latin typeface="Segoe UI"/>
                <a:ea typeface="微软雅黑"/>
              </a:rPr>
              <a:t>内无数据则认为处于相应的边界处</a:t>
            </a:r>
            <a:endParaRPr lang="en-US" altLang="zh-CN" dirty="0">
              <a:solidFill>
                <a:prstClr val="black"/>
              </a:solidFill>
              <a:latin typeface="Segoe UI"/>
              <a:ea typeface="微软雅黑"/>
            </a:endParaRPr>
          </a:p>
          <a:p>
            <a:pPr marL="285750" indent="-285750" eaLnBrk="1" fontAlgn="auto" hangingPunct="1">
              <a:spcBef>
                <a:spcPts val="0"/>
              </a:spcBef>
              <a:spcAft>
                <a:spcPts val="0"/>
              </a:spcAft>
              <a:buFont typeface="Arial" panose="020B0604020202020204" pitchFamily="34" charset="0"/>
              <a:buChar char="•"/>
            </a:pPr>
            <a:endParaRPr lang="en-US" altLang="zh-CN" dirty="0">
              <a:solidFill>
                <a:prstClr val="black"/>
              </a:solidFill>
              <a:latin typeface="Segoe UI"/>
              <a:ea typeface="微软雅黑"/>
            </a:endParaRPr>
          </a:p>
          <a:p>
            <a:pPr marL="285750" indent="-285750">
              <a:buFont typeface="Arial" panose="020B0604020202020204" pitchFamily="34" charset="0"/>
              <a:buChar char="•"/>
            </a:pPr>
            <a:r>
              <a:rPr lang="zh-CN" altLang="en-US" dirty="0">
                <a:solidFill>
                  <a:prstClr val="black"/>
                </a:solidFill>
                <a:latin typeface="Segoe UI"/>
              </a:rPr>
              <a:t>最终提取</a:t>
            </a:r>
            <a:r>
              <a:rPr lang="en-US" altLang="zh-CN" dirty="0">
                <a:solidFill>
                  <a:prstClr val="black"/>
                </a:solidFill>
                <a:latin typeface="Segoe UI"/>
              </a:rPr>
              <a:t>80W</a:t>
            </a:r>
            <a:r>
              <a:rPr lang="zh-CN" altLang="en-US" dirty="0">
                <a:solidFill>
                  <a:prstClr val="black"/>
                </a:solidFill>
                <a:latin typeface="Segoe UI"/>
              </a:rPr>
              <a:t>条数据，共</a:t>
            </a:r>
            <a:r>
              <a:rPr lang="en-US" altLang="zh-CN" dirty="0">
                <a:solidFill>
                  <a:prstClr val="black"/>
                </a:solidFill>
                <a:latin typeface="Segoe UI"/>
              </a:rPr>
              <a:t>1230 </a:t>
            </a:r>
            <a:r>
              <a:rPr lang="zh-CN" altLang="en-US" dirty="0">
                <a:solidFill>
                  <a:prstClr val="black"/>
                </a:solidFill>
                <a:latin typeface="Segoe UI"/>
              </a:rPr>
              <a:t>辆车，其中包括</a:t>
            </a:r>
            <a:r>
              <a:rPr lang="en-US" altLang="zh-CN" dirty="0">
                <a:solidFill>
                  <a:prstClr val="black"/>
                </a:solidFill>
                <a:latin typeface="Segoe UI"/>
              </a:rPr>
              <a:t>200</a:t>
            </a:r>
            <a:r>
              <a:rPr lang="zh-CN" altLang="en-US" dirty="0">
                <a:solidFill>
                  <a:prstClr val="black"/>
                </a:solidFill>
                <a:latin typeface="Segoe UI"/>
              </a:rPr>
              <a:t>多次换道</a:t>
            </a:r>
            <a:endParaRPr lang="zh-CN" altLang="en-US" dirty="0">
              <a:solidFill>
                <a:prstClr val="black"/>
              </a:solidFill>
              <a:latin typeface="Segoe UI"/>
              <a:ea typeface="微软雅黑"/>
            </a:endParaRPr>
          </a:p>
        </p:txBody>
      </p:sp>
      <p:pic>
        <p:nvPicPr>
          <p:cNvPr id="13" name="图片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0213" y="1115292"/>
            <a:ext cx="5399405" cy="1897380"/>
          </a:xfrm>
          <a:prstGeom prst="rect">
            <a:avLst/>
          </a:prstGeom>
          <a:noFill/>
        </p:spPr>
      </p:pic>
    </p:spTree>
    <p:extLst>
      <p:ext uri="{BB962C8B-B14F-4D97-AF65-F5344CB8AC3E}">
        <p14:creationId xmlns:p14="http://schemas.microsoft.com/office/powerpoint/2010/main" val="19039759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1729</Words>
  <Application>Microsoft Office PowerPoint</Application>
  <PresentationFormat>宽屏</PresentationFormat>
  <Paragraphs>245</Paragraphs>
  <Slides>21</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等线</vt:lpstr>
      <vt:lpstr>等线 Light</vt:lpstr>
      <vt:lpstr>微软雅黑</vt:lpstr>
      <vt:lpstr>微软雅黑 Light</vt:lpstr>
      <vt:lpstr>Arial</vt:lpstr>
      <vt:lpstr>Calibri</vt:lpstr>
      <vt:lpstr>Century Gothic</vt:lpstr>
      <vt:lpstr>Impact</vt:lpstr>
      <vt:lpstr>Roboto</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xiaohui</dc:creator>
  <cp:lastModifiedBy>zhang xiaohui</cp:lastModifiedBy>
  <cp:revision>22</cp:revision>
  <dcterms:created xsi:type="dcterms:W3CDTF">2021-05-18T10:27:35Z</dcterms:created>
  <dcterms:modified xsi:type="dcterms:W3CDTF">2021-06-04T09:35:46Z</dcterms:modified>
</cp:coreProperties>
</file>